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38" r:id="rId2"/>
    <p:sldMasterId id="2147483739" r:id="rId3"/>
    <p:sldMasterId id="2147483740" r:id="rId4"/>
    <p:sldMasterId id="2147483741" r:id="rId5"/>
    <p:sldMasterId id="2147483742" r:id="rId6"/>
  </p:sldMasterIdLst>
  <p:sldIdLst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30" r:id="rId17"/>
    <p:sldId id="268" r:id="rId18"/>
    <p:sldId id="269" r:id="rId19"/>
    <p:sldId id="270" r:id="rId20"/>
    <p:sldId id="271" r:id="rId21"/>
    <p:sldId id="272" r:id="rId22"/>
    <p:sldId id="273" r:id="rId23"/>
    <p:sldId id="258" r:id="rId24"/>
    <p:sldId id="274" r:id="rId25"/>
    <p:sldId id="275" r:id="rId26"/>
    <p:sldId id="276" r:id="rId27"/>
    <p:sldId id="279" r:id="rId28"/>
    <p:sldId id="278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91" r:id="rId38"/>
    <p:sldId id="292" r:id="rId39"/>
    <p:sldId id="293" r:id="rId40"/>
    <p:sldId id="294" r:id="rId41"/>
    <p:sldId id="331" r:id="rId42"/>
    <p:sldId id="296" r:id="rId43"/>
    <p:sldId id="297" r:id="rId44"/>
    <p:sldId id="288" r:id="rId45"/>
    <p:sldId id="289" r:id="rId46"/>
    <p:sldId id="290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3" r:id="rId62"/>
    <p:sldId id="312" r:id="rId63"/>
    <p:sldId id="314" r:id="rId64"/>
    <p:sldId id="315" r:id="rId65"/>
    <p:sldId id="316" r:id="rId66"/>
    <p:sldId id="317" r:id="rId67"/>
    <p:sldId id="318" r:id="rId68"/>
    <p:sldId id="319" r:id="rId69"/>
    <p:sldId id="332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3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D1"/>
    <a:srgbClr val="FDE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presProps" Target="presProps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1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17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20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32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547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173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021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1586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1" y="4892040"/>
            <a:ext cx="12192000" cy="1965960"/>
          </a:xfrm>
          <a:custGeom>
            <a:avLst/>
            <a:gdLst/>
            <a:ahLst/>
            <a:cxnLst/>
            <a:rect l="l" t="t" r="r" b="b"/>
            <a:pathLst>
              <a:path w="12192000" h="1965959">
                <a:moveTo>
                  <a:pt x="12191998" y="0"/>
                </a:moveTo>
                <a:lnTo>
                  <a:pt x="0" y="0"/>
                </a:lnTo>
                <a:lnTo>
                  <a:pt x="0" y="1965959"/>
                </a:lnTo>
                <a:lnTo>
                  <a:pt x="12191998" y="1965959"/>
                </a:lnTo>
                <a:lnTo>
                  <a:pt x="12191998" y="0"/>
                </a:lnTo>
                <a:close/>
              </a:path>
            </a:pathLst>
          </a:custGeom>
          <a:solidFill>
            <a:srgbClr val="000000">
              <a:alpha val="7215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071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054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60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94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484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6343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1" y="4892040"/>
            <a:ext cx="12192000" cy="1965960"/>
          </a:xfrm>
          <a:custGeom>
            <a:avLst/>
            <a:gdLst/>
            <a:ahLst/>
            <a:cxnLst/>
            <a:rect l="l" t="t" r="r" b="b"/>
            <a:pathLst>
              <a:path w="12192000" h="1965959">
                <a:moveTo>
                  <a:pt x="12191998" y="0"/>
                </a:moveTo>
                <a:lnTo>
                  <a:pt x="0" y="0"/>
                </a:lnTo>
                <a:lnTo>
                  <a:pt x="0" y="1965959"/>
                </a:lnTo>
                <a:lnTo>
                  <a:pt x="12191998" y="1965959"/>
                </a:lnTo>
                <a:lnTo>
                  <a:pt x="12191998" y="0"/>
                </a:lnTo>
                <a:close/>
              </a:path>
            </a:pathLst>
          </a:custGeom>
          <a:solidFill>
            <a:srgbClr val="000000">
              <a:alpha val="7215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854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517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3254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8826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92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4849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1" y="4892040"/>
            <a:ext cx="12192000" cy="1965960"/>
          </a:xfrm>
          <a:custGeom>
            <a:avLst/>
            <a:gdLst/>
            <a:ahLst/>
            <a:cxnLst/>
            <a:rect l="l" t="t" r="r" b="b"/>
            <a:pathLst>
              <a:path w="12192000" h="1965959">
                <a:moveTo>
                  <a:pt x="12191998" y="0"/>
                </a:moveTo>
                <a:lnTo>
                  <a:pt x="0" y="0"/>
                </a:lnTo>
                <a:lnTo>
                  <a:pt x="0" y="1965959"/>
                </a:lnTo>
                <a:lnTo>
                  <a:pt x="12191998" y="1965959"/>
                </a:lnTo>
                <a:lnTo>
                  <a:pt x="12191998" y="0"/>
                </a:lnTo>
                <a:close/>
              </a:path>
            </a:pathLst>
          </a:custGeom>
          <a:solidFill>
            <a:srgbClr val="000000">
              <a:alpha val="7215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1364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0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49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170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9330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33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8962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1" y="4892040"/>
            <a:ext cx="12192000" cy="1965960"/>
          </a:xfrm>
          <a:custGeom>
            <a:avLst/>
            <a:gdLst/>
            <a:ahLst/>
            <a:cxnLst/>
            <a:rect l="l" t="t" r="r" b="b"/>
            <a:pathLst>
              <a:path w="12192000" h="1965959">
                <a:moveTo>
                  <a:pt x="12191998" y="0"/>
                </a:moveTo>
                <a:lnTo>
                  <a:pt x="0" y="0"/>
                </a:lnTo>
                <a:lnTo>
                  <a:pt x="0" y="1965959"/>
                </a:lnTo>
                <a:lnTo>
                  <a:pt x="12191998" y="1965959"/>
                </a:lnTo>
                <a:lnTo>
                  <a:pt x="12191998" y="0"/>
                </a:lnTo>
                <a:close/>
              </a:path>
            </a:pathLst>
          </a:custGeom>
          <a:solidFill>
            <a:srgbClr val="000000">
              <a:alpha val="7215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467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998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309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6074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0790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33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760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1" y="4892040"/>
            <a:ext cx="12192000" cy="1965960"/>
          </a:xfrm>
          <a:custGeom>
            <a:avLst/>
            <a:gdLst/>
            <a:ahLst/>
            <a:cxnLst/>
            <a:rect l="l" t="t" r="r" b="b"/>
            <a:pathLst>
              <a:path w="12192000" h="1965959">
                <a:moveTo>
                  <a:pt x="12191998" y="0"/>
                </a:moveTo>
                <a:lnTo>
                  <a:pt x="0" y="0"/>
                </a:lnTo>
                <a:lnTo>
                  <a:pt x="0" y="1965959"/>
                </a:lnTo>
                <a:lnTo>
                  <a:pt x="12191998" y="1965959"/>
                </a:lnTo>
                <a:lnTo>
                  <a:pt x="12191998" y="0"/>
                </a:lnTo>
                <a:close/>
              </a:path>
            </a:pathLst>
          </a:custGeom>
          <a:solidFill>
            <a:srgbClr val="000000">
              <a:alpha val="72158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1558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6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9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6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02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8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9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F09D8-0B4C-46BD-82E7-88CD7A29788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502EB-6B17-4B18-988A-ECC7A283B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2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111251"/>
            <a:ext cx="10358120" cy="129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95779"/>
            <a:ext cx="10358120" cy="1860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07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111251"/>
            <a:ext cx="10358120" cy="129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95779"/>
            <a:ext cx="10358120" cy="1860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914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111251"/>
            <a:ext cx="10358120" cy="129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95779"/>
            <a:ext cx="10358120" cy="1860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07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111251"/>
            <a:ext cx="10358120" cy="129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95779"/>
            <a:ext cx="10358120" cy="1860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60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111251"/>
            <a:ext cx="10358120" cy="129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95779"/>
            <a:ext cx="10358120" cy="1860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1/16/2023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12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8003" y="5327396"/>
            <a:ext cx="59055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FlyAI</a:t>
            </a:r>
            <a:r>
              <a:rPr kumimoji="0" sz="4800" b="0" i="0" u="none" strike="noStrike" kern="1200" cap="none" spc="-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800" b="0" i="0" u="none" strike="noStrike" kern="1200" cap="none" spc="-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PyTorch</a:t>
            </a:r>
            <a:r>
              <a:rPr kumimoji="0" sz="4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 </a:t>
            </a:r>
            <a:r>
              <a:rPr kumimoji="0" sz="48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Tutorial</a:t>
            </a: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4363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145"/>
            <a:ext cx="5521325" cy="63246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텐서</a:t>
            </a:r>
            <a:r>
              <a:rPr lang="ko-KR" altLang="en-US" dirty="0"/>
              <a:t> 연산</a:t>
            </a:r>
            <a:r>
              <a:rPr lang="en-US" altLang="ko-KR" dirty="0"/>
              <a:t>(Operation)</a:t>
            </a:r>
            <a:endParaRPr lang="en-US" dirty="0"/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1097280" y="1430020"/>
            <a:ext cx="9992360" cy="25857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b="1"/>
              <a:t>텐서 합치기</a:t>
            </a:r>
          </a:p>
          <a:p>
            <a:pPr marL="0" indent="0" latinLnBrk="0">
              <a:buFontTx/>
              <a:buNone/>
            </a:pPr>
            <a:r>
              <a:rPr lang="en-US"/>
              <a:t>torch.cat </a:t>
            </a:r>
            <a:r>
              <a:rPr lang="ko-KR" altLang="en-US"/>
              <a:t>사용</a:t>
            </a:r>
          </a:p>
          <a:p>
            <a:pPr marL="0" indent="0" latinLnBrk="0">
              <a:buFontTx/>
              <a:buNone/>
            </a:pPr>
            <a:endParaRPr lang="ko-KR" altLang="en-US" b="1"/>
          </a:p>
          <a:p>
            <a:pPr marL="0" indent="0" latinLnBrk="0">
              <a:buFontTx/>
              <a:buNone/>
            </a:pPr>
            <a:endParaRPr lang="ko-KR" altLang="en-US" b="1"/>
          </a:p>
          <a:p>
            <a:pPr marL="0" indent="0" latinLnBrk="0">
              <a:buFontTx/>
              <a:buNone/>
            </a:pPr>
            <a:endParaRPr lang="ko-KR" altLang="en-US" b="1"/>
          </a:p>
          <a:p>
            <a:pPr marL="0" indent="0" latinLnBrk="0">
              <a:buFontTx/>
              <a:buNone/>
            </a:pPr>
            <a:endParaRPr lang="ko-KR" altLang="en-US" b="1"/>
          </a:p>
          <a:p>
            <a:pPr marL="0" indent="0" latinLnBrk="0">
              <a:buFontTx/>
              <a:buNone/>
            </a:pPr>
            <a:endParaRPr lang="ko-KR" altLang="en-US" b="1"/>
          </a:p>
          <a:p>
            <a:pPr marL="0" indent="0" latinLnBrk="0">
              <a:buFontTx/>
              <a:buNone/>
            </a:pPr>
            <a:r>
              <a:rPr lang="en-US" altLang="ko-KR"/>
              <a:t>Out:</a:t>
            </a:r>
            <a:endParaRPr lang="ko-KR" altLang="en-US"/>
          </a:p>
          <a:p>
            <a:pPr marL="0" indent="0" latinLnBrk="0">
              <a:buFontTx/>
              <a:buNone/>
            </a:pPr>
            <a:endParaRPr lang="ko-KR" altLang="en-US" b="1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47570"/>
            <a:ext cx="8421370" cy="866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7765"/>
            <a:ext cx="8478520" cy="1352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10" y="5133340"/>
            <a:ext cx="662051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9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378"/>
            <a:ext cx="5521036" cy="6324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텐서</a:t>
            </a:r>
            <a:r>
              <a:rPr lang="ko-KR" altLang="en-US" dirty="0"/>
              <a:t> 연산</a:t>
            </a:r>
            <a:r>
              <a:rPr lang="en-US" altLang="ko-KR" dirty="0"/>
              <a:t>(Operation)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429789"/>
            <a:ext cx="99918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텐서</a:t>
            </a:r>
            <a:r>
              <a:rPr lang="ko-KR" altLang="en-US" b="1" dirty="0"/>
              <a:t> 합치기</a:t>
            </a:r>
            <a:endParaRPr lang="en-US" altLang="ko-KR" b="1" dirty="0"/>
          </a:p>
          <a:p>
            <a:r>
              <a:rPr lang="en-US" dirty="0" err="1"/>
              <a:t>torch.stack</a:t>
            </a:r>
            <a:r>
              <a:rPr lang="en-US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/>
              <a:t>Out:</a:t>
            </a:r>
          </a:p>
          <a:p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46134"/>
            <a:ext cx="8421275" cy="4763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182028"/>
            <a:ext cx="8221222" cy="22794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131" y="3642896"/>
            <a:ext cx="6431588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4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378"/>
            <a:ext cx="5521036" cy="6324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텐서</a:t>
            </a:r>
            <a:r>
              <a:rPr lang="ko-KR" altLang="en-US" dirty="0"/>
              <a:t> 연산</a:t>
            </a:r>
            <a:r>
              <a:rPr lang="en-US" altLang="ko-KR" dirty="0"/>
              <a:t>(Operation)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429789"/>
            <a:ext cx="999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산술 연산</a:t>
            </a:r>
            <a:r>
              <a:rPr lang="en-US" altLang="ko-KR" b="1" dirty="0"/>
              <a:t>(Arithmetic operations)</a:t>
            </a:r>
          </a:p>
          <a:p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52954"/>
            <a:ext cx="8440328" cy="33056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524" y="2475129"/>
            <a:ext cx="1924319" cy="7525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524" y="4051994"/>
            <a:ext cx="1962424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0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378"/>
            <a:ext cx="5521036" cy="6324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텐서</a:t>
            </a:r>
            <a:r>
              <a:rPr lang="ko-KR" altLang="en-US" dirty="0"/>
              <a:t> 연산</a:t>
            </a:r>
            <a:r>
              <a:rPr lang="en-US" altLang="ko-KR" dirty="0"/>
              <a:t>(Operation)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429789"/>
            <a:ext cx="9991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단일</a:t>
            </a:r>
            <a:r>
              <a:rPr lang="en-US" altLang="ko-KR" b="1" dirty="0"/>
              <a:t>-</a:t>
            </a:r>
            <a:r>
              <a:rPr lang="ko-KR" altLang="en-US" b="1" dirty="0"/>
              <a:t>요소</a:t>
            </a:r>
            <a:r>
              <a:rPr lang="en-US" altLang="ko-KR" b="1" dirty="0"/>
              <a:t>(single-element) </a:t>
            </a:r>
            <a:r>
              <a:rPr lang="ko-KR" altLang="en-US" b="1" dirty="0" err="1"/>
              <a:t>텐서</a:t>
            </a:r>
            <a:endParaRPr lang="en-US" altLang="ko-KR" b="1" dirty="0"/>
          </a:p>
          <a:p>
            <a:r>
              <a:rPr lang="ko-KR" altLang="en-US" dirty="0"/>
              <a:t>요소가 하나인 </a:t>
            </a:r>
            <a:r>
              <a:rPr lang="ko-KR" altLang="en-US" dirty="0" err="1"/>
              <a:t>텐서의</a:t>
            </a:r>
            <a:r>
              <a:rPr lang="ko-KR" altLang="en-US" dirty="0"/>
              <a:t> 경우</a:t>
            </a:r>
            <a:r>
              <a:rPr lang="en-US" altLang="ko-KR" dirty="0"/>
              <a:t>, item() </a:t>
            </a:r>
            <a:r>
              <a:rPr lang="ko-KR" altLang="en-US" dirty="0"/>
              <a:t>을 사용하여 </a:t>
            </a:r>
            <a:r>
              <a:rPr lang="en-US" altLang="ko-KR" dirty="0"/>
              <a:t>Python </a:t>
            </a:r>
            <a:r>
              <a:rPr lang="ko-KR" altLang="en-US" dirty="0"/>
              <a:t>숫자 값으로 변환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58647"/>
            <a:ext cx="8426038" cy="11713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917080"/>
            <a:ext cx="8479774" cy="71751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97280" y="3858891"/>
            <a:ext cx="8479774" cy="775703"/>
          </a:xfrm>
          <a:prstGeom prst="rect">
            <a:avLst/>
          </a:prstGeom>
          <a:solidFill>
            <a:srgbClr val="FDEDE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378"/>
            <a:ext cx="5521036" cy="6324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텐서</a:t>
            </a:r>
            <a:r>
              <a:rPr lang="ko-KR" altLang="en-US" dirty="0"/>
              <a:t> 연산</a:t>
            </a:r>
            <a:r>
              <a:rPr lang="en-US" altLang="ko-KR" dirty="0"/>
              <a:t>(Operation)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039085"/>
            <a:ext cx="9991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바꿔치기</a:t>
            </a:r>
            <a:r>
              <a:rPr lang="en-US" altLang="ko-KR" b="1" dirty="0"/>
              <a:t>(in-place) </a:t>
            </a:r>
            <a:r>
              <a:rPr lang="ko-KR" altLang="en-US" b="1" dirty="0"/>
              <a:t>연산</a:t>
            </a:r>
            <a:endParaRPr lang="en-US" altLang="ko-KR" b="1" dirty="0"/>
          </a:p>
          <a:p>
            <a:r>
              <a:rPr lang="ko-KR" altLang="en-US" dirty="0"/>
              <a:t>연산 결과를 </a:t>
            </a:r>
            <a:r>
              <a:rPr lang="ko-KR" altLang="en-US" dirty="0" err="1"/>
              <a:t>피연산자에</a:t>
            </a:r>
            <a:r>
              <a:rPr lang="ko-KR" altLang="en-US" dirty="0"/>
              <a:t> 저장하는 연산</a:t>
            </a:r>
            <a:r>
              <a:rPr lang="en-US" altLang="ko-KR" dirty="0"/>
              <a:t>. _ </a:t>
            </a:r>
            <a:r>
              <a:rPr lang="ko-KR" altLang="en-US" dirty="0"/>
              <a:t>접미사를 갖는다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03249"/>
            <a:ext cx="8449854" cy="10574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347409"/>
            <a:ext cx="8440328" cy="22958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5734622"/>
            <a:ext cx="8421275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9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378"/>
            <a:ext cx="5521036" cy="6324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NumPy</a:t>
            </a:r>
            <a:r>
              <a:rPr lang="en-US" dirty="0"/>
              <a:t> </a:t>
            </a:r>
            <a:r>
              <a:rPr lang="ko-KR" altLang="en-US" dirty="0"/>
              <a:t>변환</a:t>
            </a:r>
            <a:r>
              <a:rPr lang="en-US" altLang="ko-KR" dirty="0"/>
              <a:t>(Bridge)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881138"/>
            <a:ext cx="99918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CPU </a:t>
            </a:r>
            <a:r>
              <a:rPr lang="ko-KR" altLang="en-US" dirty="0"/>
              <a:t>상의 </a:t>
            </a:r>
            <a:r>
              <a:rPr lang="ko-KR" altLang="en-US" dirty="0" err="1"/>
              <a:t>텐서와</a:t>
            </a:r>
            <a:r>
              <a:rPr lang="ko-KR" altLang="en-US" dirty="0"/>
              <a:t>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배열은 메모리 공간을 공유하기 때문에</a:t>
            </a:r>
            <a:r>
              <a:rPr lang="en-US" altLang="ko-KR" dirty="0"/>
              <a:t>, </a:t>
            </a:r>
            <a:r>
              <a:rPr lang="ko-KR" altLang="en-US" dirty="0"/>
              <a:t>하나를 변경하면 다른 하나도 변경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 err="1"/>
              <a:t>텐서를</a:t>
            </a:r>
            <a:r>
              <a:rPr lang="ko-KR" altLang="en-US" b="1" dirty="0"/>
              <a:t> </a:t>
            </a:r>
            <a:r>
              <a:rPr lang="en-US" altLang="ko-KR" b="1" dirty="0" err="1"/>
              <a:t>Numpy</a:t>
            </a:r>
            <a:r>
              <a:rPr lang="en-US" altLang="ko-KR" b="1" dirty="0"/>
              <a:t> </a:t>
            </a:r>
            <a:r>
              <a:rPr lang="ko-KR" altLang="en-US" b="1" dirty="0"/>
              <a:t>배열로 변환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텐서의</a:t>
            </a:r>
            <a:r>
              <a:rPr lang="ko-KR" altLang="en-US" dirty="0"/>
              <a:t> 변경 사항이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배열에 반영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33628"/>
            <a:ext cx="8421275" cy="9387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147896"/>
            <a:ext cx="8430802" cy="895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042" y="4526949"/>
            <a:ext cx="8411749" cy="10955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5845146"/>
            <a:ext cx="8440328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76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9" y="398378"/>
            <a:ext cx="6593379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NumPy</a:t>
            </a:r>
            <a:r>
              <a:rPr lang="en-US" sz="3600" dirty="0"/>
              <a:t> </a:t>
            </a:r>
            <a:r>
              <a:rPr lang="ko-KR" altLang="en-US" sz="3600" dirty="0"/>
              <a:t>배열을 </a:t>
            </a:r>
            <a:r>
              <a:rPr lang="ko-KR" altLang="en-US" sz="3600" dirty="0" err="1"/>
              <a:t>텐서로</a:t>
            </a:r>
            <a:r>
              <a:rPr lang="ko-KR" altLang="en-US" sz="3600" dirty="0"/>
              <a:t> 변환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881138"/>
            <a:ext cx="99918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r>
              <a:rPr lang="en-US" altLang="ko-KR" b="1" dirty="0"/>
              <a:t> </a:t>
            </a:r>
            <a:r>
              <a:rPr lang="ko-KR" altLang="en-US" b="1" dirty="0"/>
              <a:t>배열을 </a:t>
            </a:r>
            <a:r>
              <a:rPr lang="ko-KR" altLang="en-US" b="1" dirty="0" err="1"/>
              <a:t>텐서로</a:t>
            </a:r>
            <a:r>
              <a:rPr lang="ko-KR" altLang="en-US" b="1" dirty="0"/>
              <a:t> 변환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배열의 변경 사항이 </a:t>
            </a:r>
            <a:r>
              <a:rPr lang="ko-KR" altLang="en-US" dirty="0" err="1"/>
              <a:t>텐서에</a:t>
            </a:r>
            <a:r>
              <a:rPr lang="ko-KR" altLang="en-US" dirty="0"/>
              <a:t> 반영</a:t>
            </a:r>
            <a:endParaRPr lang="en-US" altLang="ko-KR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42803"/>
            <a:ext cx="8411749" cy="876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39431"/>
            <a:ext cx="8468907" cy="11241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38" y="4604716"/>
            <a:ext cx="8411749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6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1281"/>
            <a:ext cx="12191979" cy="68567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50328" y="2622804"/>
            <a:ext cx="97307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35" dirty="0">
                <a:solidFill>
                  <a:srgbClr val="FFFFFF"/>
                </a:solidFill>
              </a:rPr>
              <a:t>Datasets</a:t>
            </a:r>
            <a:r>
              <a:rPr sz="8000" spc="-25" dirty="0">
                <a:solidFill>
                  <a:srgbClr val="FFFFFF"/>
                </a:solidFill>
              </a:rPr>
              <a:t> </a:t>
            </a:r>
            <a:r>
              <a:rPr sz="8000" dirty="0">
                <a:solidFill>
                  <a:srgbClr val="FFFFFF"/>
                </a:solidFill>
              </a:rPr>
              <a:t>&amp;</a:t>
            </a:r>
            <a:r>
              <a:rPr sz="8000" spc="-25" dirty="0">
                <a:solidFill>
                  <a:srgbClr val="FFFFFF"/>
                </a:solidFill>
              </a:rPr>
              <a:t> </a:t>
            </a:r>
            <a:r>
              <a:rPr sz="8000" spc="-40" dirty="0">
                <a:solidFill>
                  <a:srgbClr val="FFFFFF"/>
                </a:solidFill>
              </a:rPr>
              <a:t>DataLoaders</a:t>
            </a:r>
            <a:endParaRPr sz="8000"/>
          </a:p>
        </p:txBody>
      </p:sp>
    </p:spTree>
    <p:extLst>
      <p:ext uri="{BB962C8B-B14F-4D97-AF65-F5344CB8AC3E}">
        <p14:creationId xmlns:p14="http://schemas.microsoft.com/office/powerpoint/2010/main" val="2185986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40" y="412750"/>
            <a:ext cx="3549650" cy="690245"/>
          </a:xfrm>
          <a:prstGeom prst="rect">
            <a:avLst/>
          </a:prstGeom>
        </p:spPr>
        <p:txBody>
          <a:bodyPr vert="horz" wrap="square" lIns="0" tIns="12700" rIns="0" bIns="0" numCol="1" anchor="ctr">
            <a:spAutoFit/>
          </a:bodyPr>
          <a:lstStyle/>
          <a:p>
            <a:pPr marL="12700" indent="0" latinLnBrk="0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spc="-10"/>
              <a:t>Fashion-MNIST</a:t>
            </a:r>
            <a:endParaRPr lang="ko-KR" altLang="en-US"/>
          </a:p>
        </p:txBody>
      </p:sp>
      <p:sp>
        <p:nvSpPr>
          <p:cNvPr id="3" name="object 3"/>
          <p:cNvSpPr txBox="1"/>
          <p:nvPr/>
        </p:nvSpPr>
        <p:spPr>
          <a:xfrm>
            <a:off x="930910" y="6374765"/>
            <a:ext cx="692023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spc="-5" dirty="0">
                <a:latin typeface="Calibri"/>
                <a:cs typeface="Calibri"/>
              </a:rPr>
              <a:t>Xiao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al. </a:t>
            </a:r>
            <a:r>
              <a:rPr sz="1400" spc="-10" dirty="0">
                <a:latin typeface="Calibri"/>
                <a:cs typeface="Calibri"/>
              </a:rPr>
              <a:t>Fashion-mnist: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novel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image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dataset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for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benchmarking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machine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learning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algorithms.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arXiv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preprint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arXiv:1708.07747.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40" y="1271270"/>
            <a:ext cx="6364605" cy="51352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6885" y="1807845"/>
            <a:ext cx="3507740" cy="203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Zalando</a:t>
            </a:r>
            <a:r>
              <a:rPr lang="en-US" dirty="0"/>
              <a:t>(</a:t>
            </a:r>
            <a:r>
              <a:rPr lang="ko-KR" altLang="en-US" dirty="0"/>
              <a:t>온라인 쇼핑몰</a:t>
            </a:r>
            <a:r>
              <a:rPr lang="en-US" altLang="ko-KR" dirty="0"/>
              <a:t>)</a:t>
            </a:r>
            <a:r>
              <a:rPr lang="ko-KR" altLang="en-US" dirty="0"/>
              <a:t>의 기사 이미지 </a:t>
            </a:r>
            <a:r>
              <a:rPr lang="ko-KR" altLang="en-US" dirty="0" err="1"/>
              <a:t>데이터셋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60,000</a:t>
            </a:r>
            <a:r>
              <a:rPr lang="ko-KR" altLang="en-US" dirty="0"/>
              <a:t>개의 학습 데이터</a:t>
            </a:r>
            <a:r>
              <a:rPr lang="en-US" altLang="ko-KR" dirty="0"/>
              <a:t>, 10,000</a:t>
            </a:r>
            <a:r>
              <a:rPr lang="ko-KR" altLang="en-US" dirty="0"/>
              <a:t>개의 테스트 데이터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예제는 흑백의 </a:t>
            </a:r>
            <a:r>
              <a:rPr lang="en-US" altLang="ko-KR" dirty="0"/>
              <a:t>28x28 </a:t>
            </a:r>
            <a:r>
              <a:rPr lang="ko-KR" altLang="en-US" dirty="0"/>
              <a:t>이미지와 </a:t>
            </a:r>
            <a:r>
              <a:rPr lang="en-US" altLang="ko-KR" dirty="0"/>
              <a:t>10</a:t>
            </a:r>
            <a:r>
              <a:rPr lang="ko-KR" altLang="en-US" dirty="0"/>
              <a:t>개 분류</a:t>
            </a:r>
            <a:r>
              <a:rPr lang="en-US" altLang="ko-KR" dirty="0"/>
              <a:t>(class)</a:t>
            </a:r>
            <a:r>
              <a:rPr lang="ko-KR" altLang="en-US" dirty="0"/>
              <a:t>중 하나인 정답</a:t>
            </a:r>
            <a:r>
              <a:rPr lang="en-US" altLang="ko-KR" dirty="0"/>
              <a:t>(label)</a:t>
            </a:r>
            <a:r>
              <a:rPr lang="ko-KR" altLang="en-US" dirty="0"/>
              <a:t>으로 구성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9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9" y="398378"/>
            <a:ext cx="6593379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/>
              <a:t>데이터셋</a:t>
            </a:r>
            <a:r>
              <a:rPr lang="ko-KR" altLang="en-US" sz="3600" dirty="0"/>
              <a:t> 불러오기</a:t>
            </a:r>
            <a:endParaRPr 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76" y="1313411"/>
            <a:ext cx="8440328" cy="45154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52603" y="2970987"/>
            <a:ext cx="6874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: </a:t>
            </a:r>
            <a:r>
              <a:rPr lang="ko-KR" altLang="en-US" dirty="0"/>
              <a:t>학습</a:t>
            </a:r>
            <a:r>
              <a:rPr lang="en-US" altLang="ko-KR" dirty="0"/>
              <a:t>/</a:t>
            </a:r>
            <a:r>
              <a:rPr lang="ko-KR" altLang="en-US" dirty="0"/>
              <a:t>테스트 데이터가 저장되는 경로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: </a:t>
            </a:r>
            <a:r>
              <a:rPr lang="ko-KR" altLang="en-US" dirty="0"/>
              <a:t>학습용</a:t>
            </a:r>
            <a:r>
              <a:rPr lang="en-US" altLang="ko-KR" dirty="0"/>
              <a:t>(True) </a:t>
            </a:r>
            <a:r>
              <a:rPr lang="ko-KR" altLang="en-US" dirty="0"/>
              <a:t>또는 테스트용</a:t>
            </a:r>
            <a:r>
              <a:rPr lang="en-US" altLang="ko-KR" dirty="0"/>
              <a:t>(False) </a:t>
            </a:r>
            <a:r>
              <a:rPr lang="ko-KR" altLang="en-US" dirty="0" err="1"/>
              <a:t>데이터셋</a:t>
            </a:r>
            <a:r>
              <a:rPr lang="ko-KR" altLang="en-US" dirty="0"/>
              <a:t> 여부 지정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download=True : root</a:t>
            </a:r>
            <a:r>
              <a:rPr lang="ko-KR" altLang="en-US" dirty="0"/>
              <a:t>에 데이터가 없는 경우 인터넷에서 다운로드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: </a:t>
            </a:r>
            <a:r>
              <a:rPr lang="ko-KR" altLang="en-US" dirty="0"/>
              <a:t>데이터 변형을 지정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4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1281"/>
            <a:ext cx="12191979" cy="68567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93577" y="2613660"/>
            <a:ext cx="31013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730" dirty="0">
                <a:solidFill>
                  <a:srgbClr val="FFFFFF"/>
                </a:solidFill>
              </a:rPr>
              <a:t>T</a:t>
            </a:r>
            <a:r>
              <a:rPr sz="8000" spc="-10" dirty="0">
                <a:solidFill>
                  <a:srgbClr val="FFFFFF"/>
                </a:solidFill>
              </a:rPr>
              <a:t>e</a:t>
            </a:r>
            <a:r>
              <a:rPr sz="8000" spc="5" dirty="0">
                <a:solidFill>
                  <a:srgbClr val="FFFFFF"/>
                </a:solidFill>
              </a:rPr>
              <a:t>ns</a:t>
            </a:r>
            <a:r>
              <a:rPr sz="8000" dirty="0">
                <a:solidFill>
                  <a:srgbClr val="FFFFFF"/>
                </a:solidFill>
              </a:rPr>
              <a:t>o</a:t>
            </a:r>
            <a:r>
              <a:rPr sz="8000" spc="-155" dirty="0">
                <a:solidFill>
                  <a:srgbClr val="FFFFFF"/>
                </a:solidFill>
              </a:rPr>
              <a:t>r</a:t>
            </a:r>
            <a:r>
              <a:rPr sz="8000" dirty="0">
                <a:solidFill>
                  <a:srgbClr val="FFFFFF"/>
                </a:solidFill>
              </a:rPr>
              <a:t>s</a:t>
            </a:r>
            <a:endParaRPr sz="8000"/>
          </a:p>
        </p:txBody>
      </p:sp>
    </p:spTree>
    <p:extLst>
      <p:ext uri="{BB962C8B-B14F-4D97-AF65-F5344CB8AC3E}">
        <p14:creationId xmlns:p14="http://schemas.microsoft.com/office/powerpoint/2010/main" val="3290181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9" y="398378"/>
            <a:ext cx="6859386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/>
              <a:t>데이터셋을</a:t>
            </a:r>
            <a:r>
              <a:rPr lang="ko-KR" altLang="en-US" sz="3600" dirty="0"/>
              <a:t> 순회하고 시각화하기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881138"/>
            <a:ext cx="999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Dataset </a:t>
            </a:r>
            <a:r>
              <a:rPr lang="ko-KR" altLang="en-US" dirty="0"/>
              <a:t>에 리스트처럼 직접 접근</a:t>
            </a:r>
            <a:r>
              <a:rPr lang="en-US" altLang="ko-KR" dirty="0"/>
              <a:t>(index)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training_data</a:t>
            </a:r>
            <a:r>
              <a:rPr lang="en-US" altLang="ko-KR" dirty="0"/>
              <a:t>[index]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 err="1"/>
              <a:t>matplotlib</a:t>
            </a:r>
            <a:r>
              <a:rPr lang="ko-KR" altLang="en-US" dirty="0"/>
              <a:t>을 사용하여 시각화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27469"/>
            <a:ext cx="8440328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82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9" y="398378"/>
            <a:ext cx="6859386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/>
              <a:t>데이터셋을</a:t>
            </a:r>
            <a:r>
              <a:rPr lang="ko-KR" altLang="en-US" sz="3600" dirty="0"/>
              <a:t> 순회하고 시각화하기</a:t>
            </a:r>
            <a:endParaRPr 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39" y="1030780"/>
            <a:ext cx="5228599" cy="539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1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파일에서 사용자 정의 </a:t>
            </a:r>
            <a:r>
              <a:rPr lang="ko-KR" altLang="en-US" sz="3600" dirty="0" err="1"/>
              <a:t>데이터셋</a:t>
            </a:r>
            <a:r>
              <a:rPr lang="ko-KR" altLang="en-US" sz="3600" dirty="0"/>
              <a:t> 만들기 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881138"/>
            <a:ext cx="999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정의 </a:t>
            </a:r>
            <a:r>
              <a:rPr lang="en-US" altLang="ko-KR" dirty="0"/>
              <a:t>Dataset </a:t>
            </a:r>
            <a:r>
              <a:rPr lang="ko-KR" altLang="en-US" dirty="0"/>
              <a:t>클래스는 반드시 </a:t>
            </a:r>
            <a:r>
              <a:rPr lang="en-US" altLang="ko-KR" dirty="0"/>
              <a:t>3</a:t>
            </a:r>
            <a:r>
              <a:rPr lang="ko-KR" altLang="en-US" dirty="0"/>
              <a:t>개 함수를 구현</a:t>
            </a:r>
            <a:r>
              <a:rPr lang="en-US" altLang="ko-KR" dirty="0"/>
              <a:t> : __</a:t>
            </a:r>
            <a:r>
              <a:rPr lang="en-US" altLang="ko-KR" dirty="0" err="1"/>
              <a:t>init</a:t>
            </a:r>
            <a:r>
              <a:rPr lang="en-US" altLang="ko-KR" dirty="0"/>
              <a:t>__, __</a:t>
            </a:r>
            <a:r>
              <a:rPr lang="en-US" altLang="ko-KR" dirty="0" err="1"/>
              <a:t>len</a:t>
            </a:r>
            <a:r>
              <a:rPr lang="en-US" altLang="ko-KR" dirty="0"/>
              <a:t>__, __</a:t>
            </a:r>
            <a:r>
              <a:rPr lang="en-US" altLang="ko-KR" dirty="0" err="1"/>
              <a:t>getitem</a:t>
            </a:r>
            <a:r>
              <a:rPr lang="en-US" altLang="ko-KR" dirty="0"/>
              <a:t>__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250470"/>
            <a:ext cx="8411749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1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파일에서 사용자 정의 </a:t>
            </a:r>
            <a:r>
              <a:rPr lang="ko-KR" altLang="en-US" sz="3600" dirty="0" err="1"/>
              <a:t>데이터셋</a:t>
            </a:r>
            <a:r>
              <a:rPr lang="ko-KR" altLang="en-US" sz="3600" dirty="0"/>
              <a:t> 만들기 </a:t>
            </a:r>
            <a:endParaRPr lang="en-US" sz="3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4" y="1250470"/>
            <a:ext cx="6637798" cy="50489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46773" y="1250469"/>
            <a:ext cx="6637798" cy="1226723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546773" y="3564294"/>
            <a:ext cx="6637798" cy="2735131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96137" y="2090057"/>
            <a:ext cx="4338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__</a:t>
            </a:r>
            <a:r>
              <a:rPr lang="en-US" altLang="ko-KR" dirty="0" err="1"/>
              <a:t>init</a:t>
            </a:r>
            <a:r>
              <a:rPr lang="en-US" altLang="ko-KR" dirty="0"/>
              <a:t>__ </a:t>
            </a:r>
            <a:r>
              <a:rPr lang="ko-KR" altLang="en-US" dirty="0"/>
              <a:t>함수는 </a:t>
            </a:r>
            <a:r>
              <a:rPr lang="en-US" altLang="ko-KR" dirty="0"/>
              <a:t>Dataset </a:t>
            </a:r>
            <a:r>
              <a:rPr lang="ko-KR" altLang="en-US" dirty="0"/>
              <a:t>객체가 생성</a:t>
            </a:r>
            <a:r>
              <a:rPr lang="en-US" altLang="ko-KR" dirty="0"/>
              <a:t>(instantiate)</a:t>
            </a:r>
            <a:r>
              <a:rPr lang="ko-KR" altLang="en-US" dirty="0"/>
              <a:t>될 때 한 번만 실행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여기서는 이미지와 주석 파일</a:t>
            </a:r>
            <a:r>
              <a:rPr lang="en-US" altLang="ko-KR" dirty="0"/>
              <a:t>(</a:t>
            </a:r>
            <a:r>
              <a:rPr lang="en-US" altLang="ko-KR" dirty="0" err="1"/>
              <a:t>annotation_file</a:t>
            </a:r>
            <a:r>
              <a:rPr lang="en-US" altLang="ko-KR" dirty="0"/>
              <a:t>)</a:t>
            </a:r>
            <a:r>
              <a:rPr lang="ko-KR" altLang="en-US" dirty="0"/>
              <a:t>이 포함된 디렉토리와 두가지 변형</a:t>
            </a:r>
            <a:r>
              <a:rPr lang="en-US" altLang="ko-KR" dirty="0"/>
              <a:t>(transform, </a:t>
            </a:r>
            <a:r>
              <a:rPr lang="en-US" altLang="ko-KR" dirty="0" err="1"/>
              <a:t>target_transform</a:t>
            </a:r>
            <a:r>
              <a:rPr lang="en-US" altLang="ko-KR" dirty="0"/>
              <a:t>)</a:t>
            </a:r>
            <a:r>
              <a:rPr lang="ko-KR" altLang="en-US" dirty="0"/>
              <a:t>을 초기화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3336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파일에서 사용자 정의 </a:t>
            </a:r>
            <a:r>
              <a:rPr lang="ko-KR" altLang="en-US" sz="3600" dirty="0" err="1"/>
              <a:t>데이터셋</a:t>
            </a:r>
            <a:r>
              <a:rPr lang="ko-KR" altLang="en-US" sz="3600" dirty="0"/>
              <a:t> 만들기 </a:t>
            </a:r>
            <a:endParaRPr lang="en-US" sz="3600" dirty="0"/>
          </a:p>
        </p:txBody>
      </p:sp>
      <p:sp>
        <p:nvSpPr>
          <p:cNvPr id="10" name="object 5"/>
          <p:cNvSpPr/>
          <p:nvPr/>
        </p:nvSpPr>
        <p:spPr>
          <a:xfrm>
            <a:off x="129342" y="1093664"/>
            <a:ext cx="9145270" cy="5755005"/>
          </a:xfrm>
          <a:custGeom>
            <a:avLst/>
            <a:gdLst/>
            <a:ahLst/>
            <a:cxnLst/>
            <a:rect l="l" t="t" r="r" b="b"/>
            <a:pathLst>
              <a:path w="9145270" h="5755005">
                <a:moveTo>
                  <a:pt x="9030805" y="0"/>
                </a:moveTo>
                <a:lnTo>
                  <a:pt x="0" y="0"/>
                </a:lnTo>
                <a:lnTo>
                  <a:pt x="0" y="1325562"/>
                </a:lnTo>
                <a:lnTo>
                  <a:pt x="9030805" y="1325562"/>
                </a:lnTo>
                <a:lnTo>
                  <a:pt x="9030805" y="0"/>
                </a:lnTo>
                <a:close/>
              </a:path>
              <a:path w="9145270" h="5755005">
                <a:moveTo>
                  <a:pt x="9145092" y="2643936"/>
                </a:moveTo>
                <a:lnTo>
                  <a:pt x="114287" y="2643936"/>
                </a:lnTo>
                <a:lnTo>
                  <a:pt x="114287" y="5754687"/>
                </a:lnTo>
                <a:lnTo>
                  <a:pt x="9145092" y="5754687"/>
                </a:lnTo>
                <a:lnTo>
                  <a:pt x="9145092" y="2643936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직사각형 12"/>
          <p:cNvSpPr/>
          <p:nvPr/>
        </p:nvSpPr>
        <p:spPr>
          <a:xfrm>
            <a:off x="7322228" y="2906845"/>
            <a:ext cx="4739629" cy="21286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__</a:t>
            </a:r>
            <a:r>
              <a:rPr lang="en-US" altLang="ko-KR" dirty="0" err="1">
                <a:solidFill>
                  <a:schemeClr val="tx1"/>
                </a:solidFill>
              </a:rPr>
              <a:t>len</a:t>
            </a:r>
            <a:r>
              <a:rPr lang="en-US" altLang="ko-KR" dirty="0">
                <a:solidFill>
                  <a:schemeClr val="tx1"/>
                </a:solidFill>
              </a:rPr>
              <a:t>__ </a:t>
            </a:r>
            <a:r>
              <a:rPr lang="ko-KR" altLang="en-US" dirty="0">
                <a:solidFill>
                  <a:schemeClr val="tx1"/>
                </a:solidFill>
              </a:rPr>
              <a:t>함수는 </a:t>
            </a:r>
            <a:r>
              <a:rPr lang="ko-KR" altLang="en-US" dirty="0" err="1">
                <a:solidFill>
                  <a:schemeClr val="tx1"/>
                </a:solidFill>
              </a:rPr>
              <a:t>데이터셋의</a:t>
            </a:r>
            <a:r>
              <a:rPr lang="ko-KR" altLang="en-US" dirty="0">
                <a:solidFill>
                  <a:schemeClr val="tx1"/>
                </a:solidFill>
              </a:rPr>
              <a:t> 샘플 개수를 반환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4" y="1250470"/>
            <a:ext cx="6637798" cy="504895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46773" y="1250469"/>
            <a:ext cx="6637798" cy="2313825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/>
          <p:cNvSpPr/>
          <p:nvPr/>
        </p:nvSpPr>
        <p:spPr>
          <a:xfrm>
            <a:off x="546773" y="4292082"/>
            <a:ext cx="6637798" cy="2007343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558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145"/>
            <a:ext cx="9352915" cy="6324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파일에서 사용자 정의 </a:t>
            </a:r>
            <a:r>
              <a:rPr lang="ko-KR" altLang="en-US" sz="3600" dirty="0" err="1"/>
              <a:t>데이터셋</a:t>
            </a:r>
            <a:r>
              <a:rPr lang="ko-KR" altLang="en-US" sz="3600" dirty="0"/>
              <a:t> 만들기 </a:t>
            </a:r>
            <a:endParaRPr lang="en-US" sz="3600" dirty="0"/>
          </a:p>
        </p:txBody>
      </p:sp>
      <p:sp>
        <p:nvSpPr>
          <p:cNvPr id="10" name="object 5"/>
          <p:cNvSpPr/>
          <p:nvPr/>
        </p:nvSpPr>
        <p:spPr>
          <a:xfrm>
            <a:off x="129540" y="1084580"/>
            <a:ext cx="9145270" cy="5755005"/>
          </a:xfrm>
          <a:custGeom>
            <a:avLst/>
            <a:gdLst/>
            <a:ahLst/>
            <a:cxnLst/>
            <a:rect l="l" t="t" r="r" b="b"/>
            <a:pathLst>
              <a:path w="9145270" h="5755005">
                <a:moveTo>
                  <a:pt x="9030805" y="0"/>
                </a:moveTo>
                <a:lnTo>
                  <a:pt x="0" y="0"/>
                </a:lnTo>
                <a:lnTo>
                  <a:pt x="0" y="1325562"/>
                </a:lnTo>
                <a:lnTo>
                  <a:pt x="9030805" y="1325562"/>
                </a:lnTo>
                <a:lnTo>
                  <a:pt x="9030805" y="0"/>
                </a:lnTo>
                <a:close/>
              </a:path>
              <a:path w="9145270" h="5755005">
                <a:moveTo>
                  <a:pt x="9145092" y="2643936"/>
                </a:moveTo>
                <a:lnTo>
                  <a:pt x="114287" y="2643936"/>
                </a:lnTo>
                <a:lnTo>
                  <a:pt x="114287" y="5754687"/>
                </a:lnTo>
                <a:lnTo>
                  <a:pt x="9145092" y="5754687"/>
                </a:lnTo>
                <a:lnTo>
                  <a:pt x="9145092" y="2643936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7550785" y="3775075"/>
            <a:ext cx="4283075" cy="278193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254000" indent="-254000" latinLnBrk="0">
              <a:buFont typeface="Wingdings"/>
              <a:buChar char=""/>
            </a:pPr>
            <a:r>
              <a:rPr lang="en-US">
                <a:solidFill>
                  <a:schemeClr val="tx1"/>
                </a:solidFill>
              </a:rPr>
              <a:t>__getitem__ </a:t>
            </a:r>
            <a:r>
              <a:rPr lang="ko-KR" altLang="en-US">
                <a:solidFill>
                  <a:schemeClr val="tx1"/>
                </a:solidFill>
              </a:rPr>
              <a:t>함수는 주어진 인덱스 </a:t>
            </a:r>
            <a:r>
              <a:rPr lang="en-US" altLang="ko-KR">
                <a:solidFill>
                  <a:schemeClr val="tx1"/>
                </a:solidFill>
              </a:rPr>
              <a:t>(idx)</a:t>
            </a:r>
            <a:r>
              <a:rPr lang="ko-KR" altLang="en-US">
                <a:solidFill>
                  <a:schemeClr val="tx1"/>
                </a:solidFill>
              </a:rPr>
              <a:t>에 해당하는 샘플의 이미지와 정답을 데이터셋에서 불러오고 반환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endParaRPr lang="ko-KR" altLang="en-US">
              <a:solidFill>
                <a:schemeClr val="tx1"/>
              </a:solidFill>
            </a:endParaRPr>
          </a:p>
          <a:p>
            <a:pPr marL="285750" indent="-285750" latinLnBrk="0">
              <a:buFont typeface="Arial"/>
              <a:buChar char="•"/>
            </a:pP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해당하는 경우</a:t>
            </a:r>
            <a:r>
              <a:rPr lang="en-US" altLang="ko-KR">
                <a:solidFill>
                  <a:schemeClr val="tx1"/>
                </a:solidFill>
              </a:rPr>
              <a:t>) </a:t>
            </a:r>
            <a:r>
              <a:rPr lang="ko-KR" altLang="en-US">
                <a:solidFill>
                  <a:schemeClr val="tx1"/>
                </a:solidFill>
              </a:rPr>
              <a:t>변형</a:t>
            </a:r>
            <a:r>
              <a:rPr lang="en-US" altLang="ko-KR">
                <a:solidFill>
                  <a:schemeClr val="tx1"/>
                </a:solidFill>
              </a:rPr>
              <a:t>(transform) </a:t>
            </a:r>
            <a:r>
              <a:rPr lang="ko-KR" altLang="en-US">
                <a:solidFill>
                  <a:schemeClr val="tx1"/>
                </a:solidFill>
              </a:rPr>
              <a:t>함수들을 호출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1250315"/>
            <a:ext cx="6637655" cy="504888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6735" y="1250315"/>
            <a:ext cx="6637655" cy="2957830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49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145"/>
            <a:ext cx="9352915" cy="6324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DataLoader</a:t>
            </a:r>
            <a:r>
              <a:rPr lang="ko-KR" altLang="en-US" sz="3600" dirty="0"/>
              <a:t>로 학습용 데이터 준비하기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570990"/>
            <a:ext cx="999236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Dataset</a:t>
            </a:r>
            <a:r>
              <a:rPr lang="ko-KR" altLang="en-US"/>
              <a:t>은 샘플과 정답</a:t>
            </a:r>
            <a:r>
              <a:rPr lang="en-US" altLang="ko-KR"/>
              <a:t>(label)</a:t>
            </a:r>
            <a:r>
              <a:rPr lang="ko-KR" altLang="en-US"/>
              <a:t>을 저장</a:t>
            </a:r>
          </a:p>
          <a:p>
            <a:pPr marL="0" indent="0" latinLnBrk="0">
              <a:buFontTx/>
              <a:buNone/>
            </a:pPr>
            <a:r>
              <a:rPr lang="en-US" altLang="ko-KR"/>
              <a:t>DataLoader(순회 가능한 객체)을 이용하여</a:t>
            </a:r>
            <a:r>
              <a:rPr lang="ko-KR" altLang="en-US"/>
              <a:t> </a:t>
            </a:r>
            <a:r>
              <a:rPr lang="en-US" altLang="ko-KR"/>
              <a:t>Dataset</a:t>
            </a:r>
            <a:r>
              <a:rPr lang="ko-KR" altLang="en-US"/>
              <a:t> 샘플에 쉽게 접근할 수 있다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61260"/>
            <a:ext cx="909383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DataLoader</a:t>
            </a:r>
            <a:r>
              <a:rPr lang="ko-KR" altLang="en-US" sz="3600" dirty="0"/>
              <a:t>를 통해 순회하기</a:t>
            </a:r>
            <a:r>
              <a:rPr lang="en-US" altLang="ko-KR" sz="3600" dirty="0"/>
              <a:t>(iterate)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130522"/>
            <a:ext cx="999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아래의 각 순회</a:t>
            </a:r>
            <a:r>
              <a:rPr lang="en-US" altLang="ko-KR" dirty="0"/>
              <a:t>(iterate)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ko-KR" altLang="en-US" dirty="0"/>
              <a:t>각각 </a:t>
            </a:r>
            <a:r>
              <a:rPr lang="en-US" altLang="ko-KR" dirty="0" err="1"/>
              <a:t>batch_size</a:t>
            </a:r>
            <a:r>
              <a:rPr lang="en-US" altLang="ko-KR" dirty="0"/>
              <a:t>=64</a:t>
            </a:r>
            <a:r>
              <a:rPr lang="ko-KR" altLang="en-US" dirty="0"/>
              <a:t>의 특징과 정답을 포함하는</a:t>
            </a:r>
            <a:r>
              <a:rPr lang="en-US" altLang="ko-KR" dirty="0"/>
              <a:t>) </a:t>
            </a:r>
            <a:r>
              <a:rPr lang="en-US" altLang="ko-KR" dirty="0" err="1"/>
              <a:t>train_featuers</a:t>
            </a:r>
            <a:r>
              <a:rPr lang="ko-KR" altLang="en-US" dirty="0"/>
              <a:t>와 </a:t>
            </a:r>
            <a:r>
              <a:rPr lang="en-US" altLang="ko-KR" dirty="0" err="1"/>
              <a:t>train_labels</a:t>
            </a:r>
            <a:r>
              <a:rPr lang="ko-KR" altLang="en-US" dirty="0"/>
              <a:t>의 묶음</a:t>
            </a:r>
            <a:r>
              <a:rPr lang="en-US" altLang="ko-KR" dirty="0"/>
              <a:t>(batch)</a:t>
            </a:r>
            <a:r>
              <a:rPr lang="ko-KR" altLang="en-US" dirty="0"/>
              <a:t>을 반환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shuffle=True</a:t>
            </a:r>
            <a:r>
              <a:rPr lang="ko-KR" altLang="en-US" dirty="0"/>
              <a:t>로 </a:t>
            </a:r>
            <a:r>
              <a:rPr lang="ko-KR" altLang="en-US" dirty="0" err="1"/>
              <a:t>지정했으므로</a:t>
            </a:r>
            <a:r>
              <a:rPr lang="en-US" altLang="ko-KR" dirty="0"/>
              <a:t>, </a:t>
            </a:r>
            <a:r>
              <a:rPr lang="ko-KR" altLang="en-US" dirty="0"/>
              <a:t>모든 배치를 순회한 뒤 데이터가 섞인다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27196"/>
            <a:ext cx="909412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8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DataLoader</a:t>
            </a:r>
            <a:r>
              <a:rPr lang="ko-KR" altLang="en-US" sz="3600" dirty="0"/>
              <a:t>를 통해 순회하기</a:t>
            </a:r>
            <a:r>
              <a:rPr lang="en-US" altLang="ko-KR" sz="3600" dirty="0"/>
              <a:t>(iterate)</a:t>
            </a:r>
            <a:endParaRPr 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807" y="1030780"/>
            <a:ext cx="3489923" cy="3496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4762671"/>
            <a:ext cx="9991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Out: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5132003"/>
            <a:ext cx="9094123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8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1281"/>
            <a:ext cx="12191979" cy="68567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1941" y="2522220"/>
            <a:ext cx="64725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30" dirty="0">
                <a:solidFill>
                  <a:srgbClr val="FFFFFF"/>
                </a:solidFill>
              </a:rPr>
              <a:t>Neural</a:t>
            </a:r>
            <a:r>
              <a:rPr sz="8000" spc="-65" dirty="0">
                <a:solidFill>
                  <a:srgbClr val="FFFFFF"/>
                </a:solidFill>
              </a:rPr>
              <a:t> </a:t>
            </a:r>
            <a:r>
              <a:rPr sz="8000" spc="-25" dirty="0">
                <a:solidFill>
                  <a:srgbClr val="FFFFFF"/>
                </a:solidFill>
              </a:rPr>
              <a:t>Network</a:t>
            </a:r>
            <a:endParaRPr sz="8000"/>
          </a:p>
        </p:txBody>
      </p:sp>
    </p:spTree>
    <p:extLst>
      <p:ext uri="{BB962C8B-B14F-4D97-AF65-F5344CB8AC3E}">
        <p14:creationId xmlns:p14="http://schemas.microsoft.com/office/powerpoint/2010/main" val="49943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2993967" cy="632402"/>
          </a:xfrm>
        </p:spPr>
        <p:txBody>
          <a:bodyPr>
            <a:normAutofit fontScale="90000"/>
          </a:bodyPr>
          <a:lstStyle/>
          <a:p>
            <a:r>
              <a:rPr lang="ko-KR" altLang="en-US" dirty="0" err="1"/>
              <a:t>텐서</a:t>
            </a:r>
            <a:r>
              <a:rPr lang="en-US" altLang="ko-KR" dirty="0"/>
              <a:t>(Tensor)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97033"/>
            <a:ext cx="10515600" cy="4979930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텐서</a:t>
            </a:r>
            <a:r>
              <a:rPr lang="en-US" altLang="ko-KR" sz="2000" dirty="0"/>
              <a:t>(tensor)</a:t>
            </a:r>
            <a:r>
              <a:rPr lang="ko-KR" altLang="en-US" sz="2000" dirty="0"/>
              <a:t> </a:t>
            </a:r>
            <a:r>
              <a:rPr lang="en-US" altLang="ko-KR" sz="2000" dirty="0"/>
              <a:t>: </a:t>
            </a:r>
            <a:r>
              <a:rPr lang="ko-KR" altLang="en-US" sz="2000" dirty="0"/>
              <a:t> 배열</a:t>
            </a:r>
            <a:r>
              <a:rPr lang="en-US" altLang="ko-KR" sz="2000" dirty="0"/>
              <a:t>(array)</a:t>
            </a:r>
            <a:r>
              <a:rPr lang="ko-KR" altLang="en-US" sz="2000" dirty="0"/>
              <a:t>이나 행렬</a:t>
            </a:r>
            <a:r>
              <a:rPr lang="en-US" altLang="ko-KR" sz="2000" dirty="0"/>
              <a:t>(matrix)</a:t>
            </a:r>
            <a:r>
              <a:rPr lang="ko-KR" altLang="en-US" sz="2000" dirty="0"/>
              <a:t>과 매우 유사한 구조를 가진 특수한 자료구조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(GPU</a:t>
            </a:r>
            <a:r>
              <a:rPr lang="ko-KR" altLang="en-US" sz="2000" dirty="0"/>
              <a:t>나 다른 하드웨어 가속기에서 실행할 수 있다는 점만 제외하면 </a:t>
            </a:r>
            <a:r>
              <a:rPr lang="en-US" altLang="ko-KR" sz="2000" dirty="0" err="1"/>
              <a:t>NumPy</a:t>
            </a:r>
            <a:r>
              <a:rPr lang="en-US" altLang="ko-KR" sz="2000" dirty="0"/>
              <a:t> 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ndarray</a:t>
            </a:r>
            <a:r>
              <a:rPr lang="ko-KR" altLang="en-US" sz="2000" dirty="0"/>
              <a:t>와 유사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 err="1"/>
              <a:t>PyTorch</a:t>
            </a:r>
            <a:r>
              <a:rPr lang="ko-KR" altLang="en-US" sz="2000" dirty="0"/>
              <a:t>에서는 </a:t>
            </a:r>
            <a:r>
              <a:rPr lang="ko-KR" altLang="en-US" sz="2000" dirty="0" err="1"/>
              <a:t>텐서를</a:t>
            </a:r>
            <a:r>
              <a:rPr lang="ko-KR" altLang="en-US" sz="2000" dirty="0"/>
              <a:t> 사용하여 모델의 입력</a:t>
            </a:r>
            <a:r>
              <a:rPr lang="en-US" altLang="ko-KR" sz="2000" dirty="0"/>
              <a:t>(input)</a:t>
            </a:r>
            <a:r>
              <a:rPr lang="ko-KR" altLang="en-US" sz="2000" dirty="0"/>
              <a:t>과 출력</a:t>
            </a:r>
            <a:r>
              <a:rPr lang="en-US" altLang="ko-KR" sz="2000" dirty="0"/>
              <a:t>(output), </a:t>
            </a:r>
            <a:r>
              <a:rPr lang="ko-KR" altLang="en-US" sz="2000" dirty="0"/>
              <a:t>그리고 모델의 매개변수들을 부호화</a:t>
            </a:r>
            <a:r>
              <a:rPr lang="en-US" altLang="ko-KR" sz="2000" dirty="0"/>
              <a:t>(encode)</a:t>
            </a:r>
          </a:p>
          <a:p>
            <a:r>
              <a:rPr lang="ko-KR" altLang="en-US" sz="2000" dirty="0" err="1"/>
              <a:t>텐서는</a:t>
            </a:r>
            <a:r>
              <a:rPr lang="ko-KR" altLang="en-US" sz="2000" dirty="0"/>
              <a:t> 자동 미분</a:t>
            </a:r>
            <a:r>
              <a:rPr lang="en-US" altLang="ko-KR" sz="2000" dirty="0"/>
              <a:t>(automatic differentiation)</a:t>
            </a:r>
            <a:r>
              <a:rPr lang="ko-KR" altLang="en-US" sz="2000" dirty="0"/>
              <a:t>에 최적화</a:t>
            </a:r>
            <a:endParaRPr lang="en-US" altLang="ko-KR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97" y="3402786"/>
            <a:ext cx="9867712" cy="10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54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신경망 모델 구성하기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429789"/>
            <a:ext cx="9991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신경망은 데이터에 대한 연산을 수행하는 계층</a:t>
            </a:r>
            <a:r>
              <a:rPr lang="en-US" altLang="ko-KR" dirty="0"/>
              <a:t>(layer)/</a:t>
            </a:r>
            <a:r>
              <a:rPr lang="ko-KR" altLang="en-US" dirty="0"/>
              <a:t>모듈</a:t>
            </a:r>
            <a:r>
              <a:rPr lang="en-US" altLang="ko-KR" dirty="0"/>
              <a:t>(module)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torch.nn</a:t>
            </a:r>
            <a:r>
              <a:rPr lang="en-US" altLang="ko-KR" dirty="0"/>
              <a:t> </a:t>
            </a:r>
            <a:r>
              <a:rPr lang="ko-KR" altLang="en-US" dirty="0"/>
              <a:t>은 신경망을 구성하는데 필요한 모든 구성 요소 제공</a:t>
            </a:r>
            <a:r>
              <a:rPr lang="en-US" altLang="ko-KR" dirty="0"/>
              <a:t> (</a:t>
            </a:r>
            <a:r>
              <a:rPr lang="en-US" altLang="ko-KR" dirty="0" err="1"/>
              <a:t>PyTorch</a:t>
            </a:r>
            <a:r>
              <a:rPr lang="ko-KR" altLang="en-US" dirty="0"/>
              <a:t>의 모든 모듈은 </a:t>
            </a:r>
            <a:r>
              <a:rPr lang="en-US" altLang="ko-KR" dirty="0" err="1"/>
              <a:t>nn.Module</a:t>
            </a:r>
            <a:r>
              <a:rPr lang="ko-KR" altLang="en-US" dirty="0"/>
              <a:t>의 하위 클래스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752128"/>
            <a:ext cx="9094123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3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학습을 위한 장치 얻기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429789"/>
            <a:ext cx="9991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가능한 경우 </a:t>
            </a:r>
            <a:r>
              <a:rPr lang="en-US" altLang="ko-KR" dirty="0"/>
              <a:t>GPU</a:t>
            </a:r>
            <a:r>
              <a:rPr lang="ko-KR" altLang="en-US" dirty="0"/>
              <a:t>와 같은 하드웨어 가속기에서 모델 학습</a:t>
            </a:r>
            <a:r>
              <a:rPr lang="en-US" altLang="ko-KR" dirty="0"/>
              <a:t> (</a:t>
            </a:r>
            <a:r>
              <a:rPr lang="en-US" altLang="ko-KR" dirty="0" err="1"/>
              <a:t>torch.cuda</a:t>
            </a:r>
            <a:r>
              <a:rPr lang="ko-KR" altLang="en-US" dirty="0"/>
              <a:t>를 사용할 수 있는 지 확인하고 그렇지 않으면 </a:t>
            </a:r>
            <a:r>
              <a:rPr lang="en-US" altLang="ko-KR" dirty="0"/>
              <a:t>CPU</a:t>
            </a:r>
            <a:r>
              <a:rPr lang="ko-KR" altLang="en-US" dirty="0"/>
              <a:t>를 계속 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77290"/>
            <a:ext cx="9094123" cy="8478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910712"/>
            <a:ext cx="9094123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27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모델 계층</a:t>
            </a:r>
            <a:r>
              <a:rPr lang="en-US" altLang="ko-KR" sz="3600" dirty="0"/>
              <a:t>(Layer)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411128"/>
            <a:ext cx="104073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28x28 </a:t>
            </a:r>
            <a:r>
              <a:rPr lang="ko-KR" altLang="en-US" dirty="0"/>
              <a:t>크기의 이미지 </a:t>
            </a:r>
            <a:r>
              <a:rPr lang="en-US" altLang="ko-KR" dirty="0"/>
              <a:t>3</a:t>
            </a:r>
            <a:r>
              <a:rPr lang="ko-KR" altLang="en-US" dirty="0"/>
              <a:t>개로 구성된 미니배치를 가져와서</a:t>
            </a:r>
            <a:r>
              <a:rPr lang="en-US" altLang="ko-KR" dirty="0"/>
              <a:t> </a:t>
            </a:r>
            <a:r>
              <a:rPr lang="ko-KR" altLang="en-US" dirty="0"/>
              <a:t>신경망을 통과할 때 어떤 일이 발생하는 지 파악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11794"/>
            <a:ext cx="9094124" cy="876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967037"/>
            <a:ext cx="9094124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77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/>
              <a:t>nn.Flatten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411128"/>
            <a:ext cx="104073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nn.Flatten</a:t>
            </a:r>
            <a:r>
              <a:rPr lang="en-US" altLang="ko-KR" dirty="0"/>
              <a:t> </a:t>
            </a:r>
            <a:r>
              <a:rPr lang="ko-KR" altLang="en-US" dirty="0"/>
              <a:t>계층을 초기화하여 각 </a:t>
            </a:r>
            <a:r>
              <a:rPr lang="en-US" altLang="ko-KR" dirty="0"/>
              <a:t>28x28</a:t>
            </a:r>
            <a:r>
              <a:rPr lang="ko-KR" altLang="en-US" dirty="0"/>
              <a:t>의 </a:t>
            </a:r>
            <a:r>
              <a:rPr lang="en-US" altLang="ko-KR" dirty="0"/>
              <a:t>2D </a:t>
            </a:r>
            <a:r>
              <a:rPr lang="ko-KR" altLang="en-US" dirty="0"/>
              <a:t>이미지를 </a:t>
            </a:r>
            <a:r>
              <a:rPr lang="en-US" altLang="ko-KR" dirty="0"/>
              <a:t>784 </a:t>
            </a:r>
            <a:r>
              <a:rPr lang="ko-KR" altLang="en-US" dirty="0"/>
              <a:t>픽셀 값을 갖는 연속된 배열로 변환</a:t>
            </a:r>
            <a:r>
              <a:rPr lang="en-US" altLang="ko-KR" dirty="0"/>
              <a:t> (dim=0</a:t>
            </a:r>
            <a:r>
              <a:rPr lang="ko-KR" altLang="en-US" dirty="0"/>
              <a:t>의 </a:t>
            </a:r>
            <a:r>
              <a:rPr lang="ko-KR" altLang="en-US" dirty="0" err="1"/>
              <a:t>미니배치</a:t>
            </a:r>
            <a:r>
              <a:rPr lang="ko-KR" altLang="en-US" dirty="0"/>
              <a:t> 차원은 유지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256867"/>
            <a:ext cx="9094124" cy="1019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996451"/>
            <a:ext cx="9094124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49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/>
              <a:t>nn.Linear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411128"/>
            <a:ext cx="104073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선형 계층은 저장된 가중치</a:t>
            </a:r>
            <a:r>
              <a:rPr lang="en-US" altLang="ko-KR" dirty="0"/>
              <a:t>(weight)</a:t>
            </a:r>
            <a:r>
              <a:rPr lang="ko-KR" altLang="en-US" dirty="0"/>
              <a:t>와 편향</a:t>
            </a:r>
            <a:r>
              <a:rPr lang="en-US" altLang="ko-KR" dirty="0"/>
              <a:t>(bias)</a:t>
            </a:r>
            <a:r>
              <a:rPr lang="ko-KR" altLang="en-US" dirty="0"/>
              <a:t>을 사용하여 입력에 선형 변환</a:t>
            </a:r>
            <a:r>
              <a:rPr lang="en-US" altLang="ko-KR" dirty="0"/>
              <a:t>(linear transformation)</a:t>
            </a:r>
            <a:r>
              <a:rPr lang="ko-KR" altLang="en-US" dirty="0"/>
              <a:t>을 적용하는 모듈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175077"/>
            <a:ext cx="9094124" cy="10574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996449"/>
            <a:ext cx="9094124" cy="714475"/>
          </a:xfrm>
          <a:prstGeom prst="rect">
            <a:avLst/>
          </a:prstGeom>
        </p:spPr>
      </p:pic>
      <p:pic>
        <p:nvPicPr>
          <p:cNvPr id="1026" name="Picture 2" descr="Python | ShareTechno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205" y="2175077"/>
            <a:ext cx="3028198" cy="394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19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/>
              <a:t>nn.ReLU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327994"/>
            <a:ext cx="10407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비선형 활성화 함수는 </a:t>
            </a:r>
            <a:r>
              <a:rPr lang="ko-KR" altLang="en-US" dirty="0"/>
              <a:t>선형 변환 후에 적용되어 비선형성</a:t>
            </a:r>
            <a:r>
              <a:rPr lang="en-US" altLang="ko-KR" dirty="0"/>
              <a:t>(nonlinearity)</a:t>
            </a:r>
            <a:r>
              <a:rPr lang="ko-KR" altLang="en-US" dirty="0"/>
              <a:t> 을 도입하고</a:t>
            </a:r>
            <a:r>
              <a:rPr lang="en-US" altLang="ko-KR" dirty="0"/>
              <a:t>, </a:t>
            </a:r>
            <a:r>
              <a:rPr lang="ko-KR" altLang="en-US" dirty="0"/>
              <a:t>신경망이 다양한 현상을 학습할 수 있도록 돕는다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 descr="계단 함수, 시그모이드 함수, ReLU 함수(ft.파이썬) :: 여울의 노닥노닥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587" y="2472812"/>
            <a:ext cx="4339663" cy="337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1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/>
              <a:t>nn.ReLU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953920"/>
            <a:ext cx="10407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124783"/>
            <a:ext cx="9094124" cy="10669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93" y="2628921"/>
            <a:ext cx="8545309" cy="39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2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/>
              <a:t>nn.Sequential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411128"/>
            <a:ext cx="104073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순서를 </a:t>
            </a:r>
            <a:r>
              <a:rPr lang="ko-KR" altLang="en-US" dirty="0"/>
              <a:t>갖는 모듈의 컨테이너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데이터는 정의된 것과 같은 순서로 모든 모듈들을 통해 전달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순차 컨테이너</a:t>
            </a:r>
            <a:r>
              <a:rPr lang="en-US" altLang="ko-KR" dirty="0"/>
              <a:t>(sequential container)</a:t>
            </a:r>
            <a:r>
              <a:rPr lang="ko-KR" altLang="en-US" dirty="0"/>
              <a:t>를 사용하여 아래의 </a:t>
            </a:r>
            <a:r>
              <a:rPr lang="en-US" altLang="ko-KR" dirty="0" err="1"/>
              <a:t>seq_modules</a:t>
            </a:r>
            <a:r>
              <a:rPr lang="ko-KR" altLang="en-US" dirty="0"/>
              <a:t>와 같은 신경망을 빠르게 구축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err="1"/>
              <a:t>logits.shape</a:t>
            </a:r>
            <a:r>
              <a:rPr lang="en-US" altLang="ko-KR" dirty="0"/>
              <a:t> :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612075"/>
            <a:ext cx="9094124" cy="20386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49BFEB-77D1-F4B4-66E3-530ED6ABB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28" y="4998623"/>
            <a:ext cx="2646472" cy="3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3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nn.Softmax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411128"/>
            <a:ext cx="1040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신경망의 마지막 선형 계층은 </a:t>
            </a:r>
            <a:r>
              <a:rPr lang="en-US" altLang="ko-KR" dirty="0" err="1"/>
              <a:t>nn.Softmax</a:t>
            </a:r>
            <a:r>
              <a:rPr lang="en-US" altLang="ko-KR" dirty="0"/>
              <a:t> </a:t>
            </a:r>
            <a:r>
              <a:rPr lang="ko-KR" altLang="en-US" dirty="0"/>
              <a:t>모듈에 전달될</a:t>
            </a:r>
            <a:r>
              <a:rPr lang="en-US" altLang="ko-KR" dirty="0"/>
              <a:t> logits</a:t>
            </a:r>
            <a:r>
              <a:rPr lang="ko-KR" altLang="en-US" dirty="0"/>
              <a:t>를 반환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logits</a:t>
            </a:r>
            <a:r>
              <a:rPr lang="ko-KR" altLang="en-US" dirty="0"/>
              <a:t>는 모델의 각 분류</a:t>
            </a:r>
            <a:r>
              <a:rPr lang="en-US" altLang="ko-KR" dirty="0"/>
              <a:t>(class)</a:t>
            </a:r>
            <a:r>
              <a:rPr lang="ko-KR" altLang="en-US" dirty="0"/>
              <a:t>에 대한 예측 확률을 나타내도록 </a:t>
            </a:r>
            <a:r>
              <a:rPr lang="en-US" altLang="ko-KR" dirty="0"/>
              <a:t>[0,1] </a:t>
            </a:r>
            <a:r>
              <a:rPr lang="ko-KR" altLang="en-US" dirty="0"/>
              <a:t>범위에 비례하여 조정</a:t>
            </a:r>
            <a:r>
              <a:rPr lang="en-US" altLang="ko-KR" dirty="0"/>
              <a:t> (dim </a:t>
            </a:r>
            <a:r>
              <a:rPr lang="ko-KR" altLang="en-US" dirty="0"/>
              <a:t>매개변수는 값의 합이 </a:t>
            </a:r>
            <a:r>
              <a:rPr lang="en-US" altLang="ko-KR" dirty="0"/>
              <a:t>1</a:t>
            </a:r>
            <a:r>
              <a:rPr lang="ko-KR" altLang="en-US" dirty="0"/>
              <a:t>이 되는 차원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7C32AD-22BC-8621-BD7C-0747395D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448699"/>
            <a:ext cx="9094124" cy="9558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4D7FAE-0967-0A5B-96DE-EB340895C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4039478"/>
            <a:ext cx="7234639" cy="14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57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클래스 정의하기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429789"/>
            <a:ext cx="9991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신경망 모델을 </a:t>
            </a:r>
            <a:r>
              <a:rPr lang="en-US" altLang="ko-KR" dirty="0" err="1"/>
              <a:t>nn.Module</a:t>
            </a:r>
            <a:r>
              <a:rPr lang="ko-KR" altLang="en-US" dirty="0"/>
              <a:t>의 하위클래스로 정의하고</a:t>
            </a:r>
            <a:r>
              <a:rPr lang="en-US" altLang="ko-KR" dirty="0"/>
              <a:t>, __</a:t>
            </a:r>
            <a:r>
              <a:rPr lang="en-US" altLang="ko-KR" dirty="0" err="1"/>
              <a:t>init</a:t>
            </a:r>
            <a:r>
              <a:rPr lang="en-US" altLang="ko-KR" dirty="0"/>
              <a:t>__</a:t>
            </a:r>
            <a:r>
              <a:rPr lang="ko-KR" altLang="en-US" dirty="0"/>
              <a:t>에서 신경망 계층들을 초기화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nn.Module</a:t>
            </a:r>
            <a:r>
              <a:rPr lang="ko-KR" altLang="en-US" dirty="0"/>
              <a:t>을 상속받은 모든 클래스는 </a:t>
            </a:r>
            <a:r>
              <a:rPr lang="en-US" altLang="ko-KR" dirty="0"/>
              <a:t>forward </a:t>
            </a:r>
            <a:r>
              <a:rPr lang="ko-KR" altLang="en-US" dirty="0" err="1"/>
              <a:t>메소드에</a:t>
            </a:r>
            <a:r>
              <a:rPr lang="ko-KR" altLang="en-US" dirty="0"/>
              <a:t> 입력 데이터에 대한 연산들을 구현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385575"/>
            <a:ext cx="9094123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145"/>
            <a:ext cx="2994025" cy="63246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텐서</a:t>
            </a:r>
            <a:r>
              <a:rPr lang="en-US" altLang="ko-KR" dirty="0"/>
              <a:t>(Tensor)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1430020"/>
            <a:ext cx="9992360" cy="4429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2400" dirty="0" err="1"/>
              <a:t>텐서</a:t>
            </a:r>
            <a:r>
              <a:rPr lang="ko-KR" altLang="en-US" sz="2400" dirty="0"/>
              <a:t> 초기화</a:t>
            </a:r>
          </a:p>
          <a:p>
            <a:pPr marL="0" indent="0" latinLnBrk="0">
              <a:buFontTx/>
              <a:buNone/>
            </a:pPr>
            <a:endParaRPr lang="ko-KR" altLang="en-US" sz="2400" dirty="0"/>
          </a:p>
          <a:p>
            <a:pPr marL="0" indent="0" latinLnBrk="0">
              <a:buFontTx/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데이터로부터 직접 </a:t>
            </a:r>
            <a:r>
              <a:rPr lang="ko-KR" altLang="en-US" b="1" dirty="0" err="1"/>
              <a:t>텐서를</a:t>
            </a:r>
            <a:r>
              <a:rPr lang="ko-KR" altLang="en-US" b="1" dirty="0"/>
              <a:t> 생성</a:t>
            </a:r>
            <a:endParaRPr lang="ko-KR" altLang="en-US" dirty="0"/>
          </a:p>
          <a:p>
            <a:pPr marL="0" indent="0" latinLnBrk="0">
              <a:buFontTx/>
              <a:buNone/>
            </a:pPr>
            <a:endParaRPr lang="ko-KR" altLang="en-US" dirty="0"/>
          </a:p>
          <a:p>
            <a:pPr marL="0" indent="0" latinLnBrk="0">
              <a:buFontTx/>
              <a:buNone/>
            </a:pPr>
            <a:endParaRPr lang="ko-KR" altLang="en-US" dirty="0"/>
          </a:p>
          <a:p>
            <a:pPr marL="0" indent="0" latinLnBrk="0">
              <a:buFontTx/>
              <a:buNone/>
            </a:pPr>
            <a:endParaRPr lang="ko-KR" altLang="en-US" dirty="0"/>
          </a:p>
          <a:p>
            <a:pPr marL="0" indent="0" latinLnBrk="0">
              <a:buFontTx/>
              <a:buNone/>
            </a:pPr>
            <a:r>
              <a:rPr lang="en-US" dirty="0" err="1"/>
              <a:t>x_data</a:t>
            </a:r>
            <a:r>
              <a:rPr lang="en-US" dirty="0"/>
              <a:t>:</a:t>
            </a:r>
            <a:endParaRPr lang="ko-KR" altLang="en-US" dirty="0"/>
          </a:p>
          <a:p>
            <a:pPr marL="0" indent="0" latinLnBrk="0">
              <a:buFontTx/>
              <a:buNone/>
            </a:pPr>
            <a:endParaRPr lang="ko-KR" altLang="en-US" dirty="0"/>
          </a:p>
          <a:p>
            <a:pPr marL="342900" indent="-342900" latinLnBrk="0">
              <a:buFont typeface="+mj-lt"/>
              <a:buAutoNum type="arabicPeriod"/>
            </a:pPr>
            <a:endParaRPr lang="ko-KR" altLang="en-US" dirty="0"/>
          </a:p>
          <a:p>
            <a:pPr marL="0" indent="0" latinLnBrk="0">
              <a:buFontTx/>
              <a:buNone/>
            </a:pPr>
            <a:r>
              <a:rPr lang="en-US" b="1" dirty="0"/>
              <a:t>2.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ko-KR" altLang="en-US" b="1" dirty="0"/>
              <a:t>배열로부터 생성</a:t>
            </a:r>
          </a:p>
          <a:p>
            <a:pPr marL="0" indent="0" latinLnBrk="0">
              <a:buFontTx/>
              <a:buNone/>
            </a:pPr>
            <a:endParaRPr lang="ko-KR" altLang="en-US" dirty="0"/>
          </a:p>
          <a:p>
            <a:pPr marL="0" indent="0" latinLnBrk="0">
              <a:buFontTx/>
              <a:buNone/>
            </a:pPr>
            <a:endParaRPr lang="ko-KR" altLang="en-US" dirty="0"/>
          </a:p>
          <a:p>
            <a:pPr marL="0" indent="0" latinLnBrk="0">
              <a:buFontTx/>
              <a:buNone/>
            </a:pPr>
            <a:endParaRPr lang="ko-KR" altLang="en-US" dirty="0"/>
          </a:p>
          <a:p>
            <a:pPr marL="0" indent="0" latinLnBrk="0">
              <a:buFontTx/>
              <a:buNone/>
            </a:pPr>
            <a:endParaRPr lang="ko-KR" altLang="en-US" dirty="0"/>
          </a:p>
          <a:p>
            <a:pPr marL="0" indent="0" latinLnBrk="0">
              <a:buFontTx/>
              <a:buNone/>
            </a:pPr>
            <a:r>
              <a:rPr lang="en-US" altLang="ko-KR" dirty="0" err="1"/>
              <a:t>x_np</a:t>
            </a:r>
            <a:r>
              <a:rPr lang="en-US" altLang="ko-KR" dirty="0"/>
              <a:t> : </a:t>
            </a:r>
            <a:endParaRPr lang="ko-KR" altLang="en-US" dirty="0"/>
          </a:p>
        </p:txBody>
      </p:sp>
      <p:pic>
        <p:nvPicPr>
          <p:cNvPr id="4" name="그림 3" descr="/Users/kimdonguk/Library/Group Containers/L48J367XN4.com.infraware.PolarisOffice/EngineTemp/39370/image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78808"/>
            <a:ext cx="8441055" cy="886460"/>
          </a:xfrm>
          <a:prstGeom prst="rect">
            <a:avLst/>
          </a:prstGeom>
          <a:noFill/>
        </p:spPr>
      </p:pic>
      <p:pic>
        <p:nvPicPr>
          <p:cNvPr id="5" name="그림 4" descr="/Users/kimdonguk/Library/Group Containers/L48J367XN4.com.infraware.PolarisOffice/EngineTemp/39370/image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566285"/>
            <a:ext cx="8441055" cy="88646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005" y="3623310"/>
            <a:ext cx="1219200" cy="447675"/>
          </a:xfrm>
          <a:prstGeom prst="rect">
            <a:avLst/>
          </a:prstGeom>
        </p:spPr>
      </p:pic>
      <p:pic>
        <p:nvPicPr>
          <p:cNvPr id="7" name="그림 6" descr="/Users/kimdonguk/Library/Group Containers/L48J367XN4.com.infraware.PolarisOffice/EngineTemp/39370/image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75" y="5583555"/>
            <a:ext cx="1191260" cy="410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245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클래스 정의하기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429789"/>
            <a:ext cx="10407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NeuralNetwork</a:t>
            </a:r>
            <a:r>
              <a:rPr lang="ko-KR" altLang="en-US" dirty="0"/>
              <a:t>의 인스턴스</a:t>
            </a:r>
            <a:r>
              <a:rPr lang="en-US" altLang="ko-KR" dirty="0"/>
              <a:t>(instance)</a:t>
            </a:r>
            <a:r>
              <a:rPr lang="ko-KR" altLang="en-US" dirty="0"/>
              <a:t>를 생성하고 이를 </a:t>
            </a:r>
            <a:r>
              <a:rPr lang="en-US" altLang="ko-KR" dirty="0"/>
              <a:t>device</a:t>
            </a:r>
            <a:r>
              <a:rPr lang="ko-KR" altLang="en-US" dirty="0"/>
              <a:t>로 이동한 뒤</a:t>
            </a:r>
            <a:r>
              <a:rPr lang="en-US" altLang="ko-KR" dirty="0"/>
              <a:t>, </a:t>
            </a:r>
            <a:r>
              <a:rPr lang="ko-KR" altLang="en-US" dirty="0"/>
              <a:t>구조</a:t>
            </a:r>
            <a:r>
              <a:rPr lang="en-US" altLang="ko-KR" dirty="0"/>
              <a:t>(structure)</a:t>
            </a:r>
            <a:r>
              <a:rPr lang="ko-KR" altLang="en-US" dirty="0"/>
              <a:t>를 출력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085915"/>
            <a:ext cx="9094124" cy="857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516556"/>
            <a:ext cx="9094124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22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클래스 정의하기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429789"/>
            <a:ext cx="104073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모델을 사용하기 위해 입력 데이터 전달</a:t>
            </a:r>
            <a:r>
              <a:rPr lang="en-US" altLang="ko-KR" dirty="0"/>
              <a:t>. </a:t>
            </a:r>
            <a:r>
              <a:rPr lang="ko-KR" altLang="en-US" dirty="0"/>
              <a:t>이는 일부 백그라운드 연산들과 함께 모델의 </a:t>
            </a:r>
            <a:r>
              <a:rPr lang="en-US" altLang="ko-KR" dirty="0"/>
              <a:t>forward</a:t>
            </a:r>
            <a:r>
              <a:rPr lang="ko-KR" altLang="en-US" dirty="0"/>
              <a:t>를 실행</a:t>
            </a:r>
            <a:r>
              <a:rPr lang="en-US" altLang="ko-KR" dirty="0"/>
              <a:t> </a:t>
            </a:r>
            <a:r>
              <a:rPr lang="ko-KR" altLang="en-US" dirty="0"/>
              <a:t>따라서 </a:t>
            </a:r>
            <a:r>
              <a:rPr lang="en-US" altLang="ko-KR" dirty="0" err="1"/>
              <a:t>model.forward</a:t>
            </a:r>
            <a:r>
              <a:rPr lang="en-US" altLang="ko-KR" dirty="0"/>
              <a:t>()</a:t>
            </a:r>
            <a:r>
              <a:rPr lang="ko-KR" altLang="en-US" dirty="0"/>
              <a:t>를 직접 호출하지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모델에 입력을 넣으면 각 분류</a:t>
            </a:r>
            <a:r>
              <a:rPr lang="en-US" altLang="ko-KR" dirty="0"/>
              <a:t>(class)</a:t>
            </a:r>
            <a:r>
              <a:rPr lang="ko-KR" altLang="en-US" dirty="0"/>
              <a:t>에 대한 원시</a:t>
            </a:r>
            <a:r>
              <a:rPr lang="en-US" altLang="ko-KR" dirty="0"/>
              <a:t>(raw)</a:t>
            </a:r>
            <a:r>
              <a:rPr lang="ko-KR" altLang="en-US" dirty="0" err="1"/>
              <a:t>예측값이</a:t>
            </a:r>
            <a:r>
              <a:rPr lang="ko-KR" altLang="en-US" dirty="0"/>
              <a:t> 있는 </a:t>
            </a:r>
            <a:r>
              <a:rPr lang="en-US" altLang="ko-KR" dirty="0"/>
              <a:t>10-</a:t>
            </a:r>
            <a:r>
              <a:rPr lang="ko-KR" altLang="en-US" dirty="0"/>
              <a:t>차원 </a:t>
            </a:r>
            <a:r>
              <a:rPr lang="ko-KR" altLang="en-US" dirty="0" err="1"/>
              <a:t>텐서</a:t>
            </a:r>
            <a:r>
              <a:rPr lang="ko-KR" altLang="en-US" dirty="0"/>
              <a:t> 반환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원시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 err="1"/>
              <a:t>nn.Softmax</a:t>
            </a:r>
            <a:r>
              <a:rPr lang="en-US" altLang="ko-KR" dirty="0"/>
              <a:t> </a:t>
            </a:r>
            <a:r>
              <a:rPr lang="ko-KR" altLang="en-US" dirty="0"/>
              <a:t>모듈의 인스턴스에 통과시켜 예측 확률을 얻는다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965607"/>
            <a:ext cx="9094124" cy="17391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5074379"/>
            <a:ext cx="7916380" cy="8954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97279" y="5074379"/>
            <a:ext cx="9094124" cy="895475"/>
          </a:xfrm>
          <a:prstGeom prst="rect">
            <a:avLst/>
          </a:prstGeom>
          <a:solidFill>
            <a:srgbClr val="FFD1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54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모델 매개변수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411128"/>
            <a:ext cx="10407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신경망 내부의 많은 계층들은 학습 중에 최적화되는 가중치와 편향에 연관되어서 매개변수화</a:t>
            </a:r>
            <a:r>
              <a:rPr lang="en-US" altLang="ko-KR" dirty="0"/>
              <a:t>(parameterize)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nn.Module</a:t>
            </a:r>
            <a:r>
              <a:rPr lang="ko-KR" altLang="en-US" dirty="0"/>
              <a:t>을 상속하면 모델 객체 내부의 모든 필드들이 자동으로 추적</a:t>
            </a:r>
            <a:r>
              <a:rPr lang="en-US" altLang="ko-KR" dirty="0"/>
              <a:t>(track)</a:t>
            </a:r>
            <a:r>
              <a:rPr lang="ko-KR" altLang="en-US" dirty="0"/>
              <a:t>되며</a:t>
            </a:r>
            <a:r>
              <a:rPr lang="en-US" altLang="ko-KR" dirty="0"/>
              <a:t>, </a:t>
            </a:r>
            <a:r>
              <a:rPr lang="ko-KR" altLang="en-US" dirty="0"/>
              <a:t>모델의 </a:t>
            </a:r>
            <a:r>
              <a:rPr lang="en-US" altLang="ko-KR" dirty="0"/>
              <a:t>parameters() </a:t>
            </a:r>
            <a:r>
              <a:rPr lang="ko-KR" altLang="en-US" dirty="0"/>
              <a:t>및 </a:t>
            </a:r>
            <a:r>
              <a:rPr lang="en-US" altLang="ko-KR" dirty="0" err="1"/>
              <a:t>named_parameters</a:t>
            </a:r>
            <a:r>
              <a:rPr lang="en-US" altLang="ko-KR" dirty="0"/>
              <a:t>() </a:t>
            </a:r>
            <a:r>
              <a:rPr lang="ko-KR" altLang="en-US" dirty="0"/>
              <a:t>메소드로 모든 매개변수에 접근 가능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예제에서는 각 매개변수들을 순회하며</a:t>
            </a:r>
            <a:r>
              <a:rPr lang="en-US" altLang="ko-KR" dirty="0"/>
              <a:t>(iterate), </a:t>
            </a:r>
            <a:r>
              <a:rPr lang="ko-KR" altLang="en-US" dirty="0"/>
              <a:t>매개변수의 크기와 값 출력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3165454"/>
            <a:ext cx="9094124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76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89047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모델 매개변수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411128"/>
            <a:ext cx="1040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Out: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47" y="1411128"/>
            <a:ext cx="10453996" cy="520137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29147" y="1411128"/>
            <a:ext cx="9800853" cy="5446872"/>
          </a:xfrm>
          <a:prstGeom prst="rect">
            <a:avLst/>
          </a:prstGeom>
          <a:solidFill>
            <a:srgbClr val="FFD1D1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14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1281"/>
            <a:ext cx="12191979" cy="68567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677" y="2522220"/>
            <a:ext cx="10511155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>
                <a:solidFill>
                  <a:schemeClr val="bg1"/>
                </a:solidFill>
              </a:rPr>
              <a:t>AUTOMATIC DIFFERENTIATION WITH TORCH.AUTOGRAD</a:t>
            </a:r>
            <a:endParaRPr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565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9353205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TORCH.AUTOGRAD</a:t>
            </a:r>
            <a:r>
              <a:rPr lang="ko-KR" altLang="en-US" sz="3600" dirty="0"/>
              <a:t>를 사용한 자동 미분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392461"/>
            <a:ext cx="104073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역전파에서 매개변수</a:t>
            </a:r>
            <a:r>
              <a:rPr lang="en-US" altLang="ko-KR" dirty="0"/>
              <a:t>(</a:t>
            </a:r>
            <a:r>
              <a:rPr lang="ko-KR" altLang="en-US" dirty="0"/>
              <a:t>모델 가중치</a:t>
            </a:r>
            <a:r>
              <a:rPr lang="en-US" altLang="ko-KR" dirty="0"/>
              <a:t>)</a:t>
            </a:r>
            <a:r>
              <a:rPr lang="ko-KR" altLang="en-US" dirty="0"/>
              <a:t>는 주어진 매개변수에 대한 손실 함수의 변화도</a:t>
            </a:r>
            <a:r>
              <a:rPr lang="en-US" altLang="ko-KR" dirty="0"/>
              <a:t>(gradient)</a:t>
            </a:r>
            <a:r>
              <a:rPr lang="ko-KR" altLang="en-US" dirty="0"/>
              <a:t>에 따라 조정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이러한 </a:t>
            </a:r>
            <a:r>
              <a:rPr lang="ko-KR" altLang="en-US" dirty="0" err="1"/>
              <a:t>변화도를</a:t>
            </a:r>
            <a:r>
              <a:rPr lang="ko-KR" altLang="en-US" dirty="0"/>
              <a:t> 계산하기 위해 </a:t>
            </a:r>
            <a:r>
              <a:rPr lang="en-US" altLang="ko-KR" dirty="0" err="1"/>
              <a:t>PyTorch</a:t>
            </a:r>
            <a:r>
              <a:rPr lang="ko-KR" altLang="en-US" dirty="0"/>
              <a:t>에는 </a:t>
            </a:r>
            <a:r>
              <a:rPr lang="en-US" altLang="ko-KR" dirty="0" err="1"/>
              <a:t>torch.autograd</a:t>
            </a:r>
            <a:r>
              <a:rPr lang="ko-KR" altLang="en-US" dirty="0"/>
              <a:t>라고 불리는 자동 미분 엔진 내장</a:t>
            </a:r>
            <a:r>
              <a:rPr lang="en-US" altLang="ko-KR" dirty="0"/>
              <a:t>. </a:t>
            </a:r>
            <a:r>
              <a:rPr lang="ko-KR" altLang="en-US" dirty="0"/>
              <a:t>이는 모든 계산 그래프에 대한 변화도의 자동 계산 지원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</a:t>
            </a:r>
            <a:r>
              <a:rPr lang="en-US" altLang="ko-KR" dirty="0"/>
              <a:t>x, </a:t>
            </a:r>
            <a:r>
              <a:rPr lang="ko-KR" altLang="en-US" dirty="0"/>
              <a:t>매개변수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b, </a:t>
            </a:r>
            <a:r>
              <a:rPr lang="ko-KR" altLang="en-US" dirty="0"/>
              <a:t>그리고 일부 손실 함수가 있는 가장 간단한 단일 계층 신경망을 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신경망에서</a:t>
            </a:r>
            <a:r>
              <a:rPr lang="en-US" altLang="ko-KR" dirty="0"/>
              <a:t>, 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는 최적화를 해야 하는 매개변수</a:t>
            </a:r>
            <a:r>
              <a:rPr lang="en-US" altLang="ko-KR" dirty="0"/>
              <a:t>. </a:t>
            </a:r>
            <a:r>
              <a:rPr lang="ko-KR" altLang="en-US" dirty="0"/>
              <a:t>따라서 이러한 변수들에 대한 손실 함수의 </a:t>
            </a:r>
            <a:r>
              <a:rPr lang="ko-KR" altLang="en-US" dirty="0" smtClean="0"/>
              <a:t>변화도 계산 필요</a:t>
            </a:r>
            <a:r>
              <a:rPr lang="en-US" altLang="ko-KR" dirty="0" smtClean="0"/>
              <a:t>. </a:t>
            </a:r>
            <a:r>
              <a:rPr lang="ko-KR" altLang="en-US" dirty="0"/>
              <a:t>이를 위해서 해당 </a:t>
            </a:r>
            <a:r>
              <a:rPr lang="ko-KR" altLang="en-US" dirty="0" err="1"/>
              <a:t>텐서에</a:t>
            </a:r>
            <a:r>
              <a:rPr lang="ko-KR" altLang="en-US" dirty="0"/>
              <a:t> </a:t>
            </a:r>
            <a:r>
              <a:rPr lang="en-US" altLang="ko-KR" dirty="0" err="1"/>
              <a:t>requires_grad</a:t>
            </a:r>
            <a:r>
              <a:rPr lang="ko-KR" altLang="en-US" dirty="0"/>
              <a:t>속성을 설정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962613"/>
            <a:ext cx="9094124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Tensor, Function</a:t>
            </a:r>
            <a:r>
              <a:rPr lang="ko-KR" altLang="en-US" sz="3600" dirty="0"/>
              <a:t>과 </a:t>
            </a:r>
            <a:r>
              <a:rPr lang="ko-KR" altLang="en-US" sz="3600" dirty="0" err="1"/>
              <a:t>연산그래프</a:t>
            </a:r>
            <a:r>
              <a:rPr lang="en-US" altLang="ko-KR" sz="3600" dirty="0"/>
              <a:t>(Computational graph)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392461"/>
            <a:ext cx="104073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코드는 다음의 연산 그래프를 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123474"/>
            <a:ext cx="9399660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20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Tensor, Function</a:t>
            </a:r>
            <a:r>
              <a:rPr lang="ko-KR" altLang="en-US" sz="3600" dirty="0"/>
              <a:t>과 </a:t>
            </a:r>
            <a:r>
              <a:rPr lang="ko-KR" altLang="en-US" sz="3600" dirty="0" err="1"/>
              <a:t>연산그래프</a:t>
            </a:r>
            <a:r>
              <a:rPr lang="en-US" altLang="ko-KR" sz="3600" dirty="0"/>
              <a:t>(Computational graph)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392461"/>
            <a:ext cx="104073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연산 그래프를 구성하기 위해 </a:t>
            </a:r>
            <a:r>
              <a:rPr lang="ko-KR" altLang="en-US" dirty="0" err="1"/>
              <a:t>텐서에</a:t>
            </a:r>
            <a:r>
              <a:rPr lang="ko-KR" altLang="en-US" dirty="0"/>
              <a:t> 적용하는 </a:t>
            </a:r>
            <a:r>
              <a:rPr lang="ko-KR" altLang="en-US" dirty="0" smtClean="0"/>
              <a:t>함수는 사실 </a:t>
            </a:r>
            <a:r>
              <a:rPr lang="en-US" altLang="ko-KR" dirty="0"/>
              <a:t>Function </a:t>
            </a:r>
            <a:r>
              <a:rPr lang="ko-KR" altLang="en-US" dirty="0"/>
              <a:t>클래스의 객체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객체는 </a:t>
            </a:r>
            <a:r>
              <a:rPr lang="ko-KR" altLang="en-US" dirty="0" err="1"/>
              <a:t>순전파</a:t>
            </a:r>
            <a:r>
              <a:rPr lang="ko-KR" altLang="en-US" dirty="0"/>
              <a:t> 방향으로 함수를 계산하는 방법과</a:t>
            </a:r>
            <a:r>
              <a:rPr lang="en-US" altLang="ko-KR" dirty="0"/>
              <a:t>, </a:t>
            </a:r>
            <a:r>
              <a:rPr lang="ko-KR" altLang="en-US" dirty="0" err="1"/>
              <a:t>역전파</a:t>
            </a:r>
            <a:r>
              <a:rPr lang="ko-KR" altLang="en-US" dirty="0"/>
              <a:t> 단계에서 </a:t>
            </a:r>
            <a:r>
              <a:rPr lang="ko-KR" altLang="en-US" dirty="0" err="1"/>
              <a:t>도함수</a:t>
            </a:r>
            <a:r>
              <a:rPr lang="en-US" altLang="ko-KR" dirty="0"/>
              <a:t>(derivative)</a:t>
            </a:r>
            <a:r>
              <a:rPr lang="ko-KR" altLang="en-US" dirty="0"/>
              <a:t>를 계산하는 방법을 알고 있다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역전파</a:t>
            </a:r>
            <a:r>
              <a:rPr lang="ko-KR" altLang="en-US" dirty="0" smtClean="0"/>
              <a:t> </a:t>
            </a:r>
            <a:r>
              <a:rPr lang="ko-KR" altLang="en-US" dirty="0"/>
              <a:t>함수에 대한 참조는 </a:t>
            </a:r>
            <a:r>
              <a:rPr lang="ko-KR" altLang="en-US" dirty="0" err="1"/>
              <a:t>텐서의</a:t>
            </a:r>
            <a:r>
              <a:rPr lang="ko-KR" altLang="en-US" dirty="0"/>
              <a:t> </a:t>
            </a:r>
            <a:r>
              <a:rPr lang="en-US" altLang="ko-KR" dirty="0" err="1"/>
              <a:t>grad_fn</a:t>
            </a:r>
            <a:r>
              <a:rPr lang="en-US" altLang="ko-KR" dirty="0"/>
              <a:t> </a:t>
            </a:r>
            <a:r>
              <a:rPr lang="ko-KR" altLang="en-US" dirty="0"/>
              <a:t>속성에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682974"/>
            <a:ext cx="8914468" cy="866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4222713"/>
            <a:ext cx="8914468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80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변화도</a:t>
            </a:r>
            <a:r>
              <a:rPr lang="en-US" altLang="ko-KR" sz="3600" dirty="0"/>
              <a:t>(Gradient) </a:t>
            </a:r>
            <a:r>
              <a:rPr lang="ko-KR" altLang="en-US" sz="3600" dirty="0"/>
              <a:t>계산하기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97279" y="1392461"/>
                <a:ext cx="10407365" cy="2992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신경망에서 매개변수의 가중치를 최적화하려면 매개변수에 대한 </a:t>
                </a:r>
                <a:r>
                  <a:rPr lang="ko-KR" altLang="en-US" dirty="0" err="1"/>
                  <a:t>손실함수의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도함수</a:t>
                </a:r>
                <a:r>
                  <a:rPr lang="en-US" altLang="ko-KR" dirty="0"/>
                  <a:t>(derivative)</a:t>
                </a:r>
                <a:r>
                  <a:rPr lang="ko-KR" altLang="en-US" dirty="0"/>
                  <a:t>를 계산해야 한다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, x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y</a:t>
                </a:r>
                <a:r>
                  <a:rPr lang="ko-KR" altLang="en-US" dirty="0"/>
                  <a:t>의 일부 </a:t>
                </a:r>
                <a:r>
                  <a:rPr lang="ko-KR" altLang="en-US" dirty="0" err="1"/>
                  <a:t>고정값에서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𝑙𝑜𝑠𝑠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 필요</a:t>
                </a:r>
                <a:r>
                  <a:rPr lang="en-US" altLang="ko-KR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이러한 도함수를 계산하기 위해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loss.backward</a:t>
                </a:r>
                <a:r>
                  <a:rPr lang="en-US" altLang="ko-KR" dirty="0"/>
                  <a:t>()</a:t>
                </a:r>
                <a:r>
                  <a:rPr lang="ko-KR" altLang="en-US" dirty="0"/>
                  <a:t>를 호출한 다음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w.grad</a:t>
                </a:r>
                <a:r>
                  <a:rPr lang="ko-KR" altLang="en-US" dirty="0"/>
                  <a:t>와 </a:t>
                </a:r>
                <a:r>
                  <a:rPr lang="en-US" altLang="ko-KR" dirty="0" err="1"/>
                  <a:t>b.grad</a:t>
                </a:r>
                <a:r>
                  <a:rPr lang="ko-KR" altLang="en-US" dirty="0"/>
                  <a:t>에서 값 출력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Out: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79" y="1392461"/>
                <a:ext cx="10407365" cy="2992550"/>
              </a:xfrm>
              <a:prstGeom prst="rect">
                <a:avLst/>
              </a:prstGeom>
              <a:blipFill>
                <a:blip r:embed="rId2"/>
                <a:stretch>
                  <a:fillRect l="-469" t="-1426" b="-22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574109"/>
            <a:ext cx="8867815" cy="10193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4385011"/>
            <a:ext cx="8867815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95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변화도 추적 멈추기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392461"/>
            <a:ext cx="104073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기본적으로</a:t>
            </a:r>
            <a:r>
              <a:rPr lang="en-US" altLang="ko-KR" dirty="0"/>
              <a:t>, </a:t>
            </a:r>
            <a:r>
              <a:rPr lang="en-US" altLang="ko-KR" dirty="0" err="1"/>
              <a:t>requires_grad</a:t>
            </a:r>
            <a:r>
              <a:rPr lang="en-US" altLang="ko-KR" dirty="0"/>
              <a:t>=True</a:t>
            </a:r>
            <a:r>
              <a:rPr lang="ko-KR" altLang="en-US" dirty="0"/>
              <a:t>인 모든 </a:t>
            </a:r>
            <a:r>
              <a:rPr lang="ko-KR" altLang="en-US" dirty="0" err="1"/>
              <a:t>텐서들은</a:t>
            </a:r>
            <a:r>
              <a:rPr lang="ko-KR" altLang="en-US" dirty="0"/>
              <a:t> 연산 기록을 추적하고 변화도 계산을 지원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ko-KR" altLang="en-US" dirty="0" err="1"/>
              <a:t>순전파</a:t>
            </a:r>
            <a:r>
              <a:rPr lang="ko-KR" altLang="en-US" dirty="0"/>
              <a:t> 연산만 필요한 경우에는</a:t>
            </a:r>
            <a:r>
              <a:rPr lang="en-US" altLang="ko-KR" dirty="0"/>
              <a:t>, </a:t>
            </a:r>
            <a:r>
              <a:rPr lang="ko-KR" altLang="en-US" dirty="0"/>
              <a:t>이러한 추적이나 지원이 필요 없을 수 있다</a:t>
            </a:r>
            <a:r>
              <a:rPr lang="en-US" altLang="ko-KR" dirty="0"/>
              <a:t>. </a:t>
            </a:r>
            <a:r>
              <a:rPr lang="ko-KR" altLang="en-US" dirty="0"/>
              <a:t>이런 경우에는 연산 코드를 </a:t>
            </a:r>
            <a:r>
              <a:rPr lang="en-US" altLang="ko-KR" dirty="0" err="1"/>
              <a:t>torch.no_grad</a:t>
            </a:r>
            <a:r>
              <a:rPr lang="en-US" altLang="ko-KR" dirty="0"/>
              <a:t>() </a:t>
            </a:r>
            <a:r>
              <a:rPr lang="ko-KR" altLang="en-US" dirty="0"/>
              <a:t>블록으로 둘러싸서 연산 추적 중단</a:t>
            </a:r>
            <a:r>
              <a:rPr lang="en-US" altLang="ko-KR" dirty="0"/>
              <a:t>. </a:t>
            </a:r>
            <a:r>
              <a:rPr lang="ko-KR" altLang="en-US" dirty="0"/>
              <a:t>이를 통해 </a:t>
            </a:r>
            <a:r>
              <a:rPr lang="ko-KR" altLang="en-US" dirty="0" err="1"/>
              <a:t>순전파</a:t>
            </a:r>
            <a:r>
              <a:rPr lang="ko-KR" altLang="en-US" dirty="0"/>
              <a:t> 단계만 수행할 때 연산 속도가 향상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8" y="2666269"/>
            <a:ext cx="8886477" cy="16575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7" y="4808781"/>
            <a:ext cx="888647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6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145"/>
            <a:ext cx="2994025" cy="63246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텐서</a:t>
            </a:r>
            <a:r>
              <a:rPr lang="en-US" altLang="ko-KR" dirty="0"/>
              <a:t>(Tensor)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97280" y="1430020"/>
            <a:ext cx="9992360" cy="28606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b="1"/>
              <a:t>3. </a:t>
            </a:r>
            <a:r>
              <a:rPr lang="ko-KR" altLang="en-US" b="1"/>
              <a:t>다른 텐서로부터 새로운 텐서 생성</a:t>
            </a:r>
          </a:p>
          <a:p>
            <a:pPr marL="0" indent="0" latinLnBrk="0">
              <a:buFontTx/>
              <a:buNone/>
            </a:pPr>
            <a:r>
              <a:rPr lang="ko-KR" altLang="en-US"/>
              <a:t>명시적으로 재정의</a:t>
            </a:r>
            <a:r>
              <a:rPr lang="en-US" altLang="ko-KR"/>
              <a:t>(override)</a:t>
            </a:r>
            <a:r>
              <a:rPr lang="ko-KR" altLang="en-US"/>
              <a:t>하지 않는다면</a:t>
            </a:r>
            <a:r>
              <a:rPr lang="en-US" altLang="ko-KR"/>
              <a:t>, </a:t>
            </a:r>
            <a:r>
              <a:rPr lang="ko-KR" altLang="en-US"/>
              <a:t>인자로 주어진 텐서의 속성</a:t>
            </a:r>
            <a:r>
              <a:rPr lang="en-US" altLang="ko-KR"/>
              <a:t>(shape, datatype)</a:t>
            </a:r>
            <a:r>
              <a:rPr lang="ko-KR" altLang="en-US"/>
              <a:t>을 유지</a:t>
            </a:r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r>
              <a:rPr lang="en-US" altLang="ko-KR"/>
              <a:t>Out: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75815"/>
            <a:ext cx="8411845" cy="1457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291965"/>
            <a:ext cx="843089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6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변화도 추적 멈추기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392461"/>
            <a:ext cx="10407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다른 방법으로는 </a:t>
            </a:r>
            <a:r>
              <a:rPr lang="ko-KR" altLang="en-US" dirty="0" err="1"/>
              <a:t>텐서에</a:t>
            </a:r>
            <a:r>
              <a:rPr lang="ko-KR" altLang="en-US" dirty="0"/>
              <a:t> </a:t>
            </a:r>
            <a:r>
              <a:rPr lang="en-US" altLang="ko-KR" dirty="0"/>
              <a:t>detach() </a:t>
            </a:r>
            <a:r>
              <a:rPr lang="ko-KR" altLang="en-US" dirty="0"/>
              <a:t>메소드를 사용하는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883252"/>
            <a:ext cx="8765178" cy="10574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403339"/>
            <a:ext cx="876517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99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1281"/>
            <a:ext cx="12191979" cy="68567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677" y="2522220"/>
            <a:ext cx="105111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" dirty="0">
                <a:solidFill>
                  <a:srgbClr val="FFFFFF"/>
                </a:solidFill>
              </a:rPr>
              <a:t>Optimizing</a:t>
            </a:r>
            <a:r>
              <a:rPr sz="8000" spc="-30" dirty="0">
                <a:solidFill>
                  <a:srgbClr val="FFFFFF"/>
                </a:solidFill>
              </a:rPr>
              <a:t> </a:t>
            </a:r>
            <a:r>
              <a:rPr sz="8000" dirty="0">
                <a:solidFill>
                  <a:srgbClr val="FFFFFF"/>
                </a:solidFill>
              </a:rPr>
              <a:t>Model</a:t>
            </a:r>
            <a:r>
              <a:rPr sz="8000" spc="-30" dirty="0">
                <a:solidFill>
                  <a:srgbClr val="FFFFFF"/>
                </a:solidFill>
              </a:rPr>
              <a:t> </a:t>
            </a:r>
            <a:r>
              <a:rPr sz="8000" spc="-60" dirty="0">
                <a:solidFill>
                  <a:srgbClr val="FFFFFF"/>
                </a:solidFill>
              </a:rPr>
              <a:t>Params</a:t>
            </a:r>
            <a:endParaRPr sz="8000"/>
          </a:p>
        </p:txBody>
      </p:sp>
    </p:spTree>
    <p:extLst>
      <p:ext uri="{BB962C8B-B14F-4D97-AF65-F5344CB8AC3E}">
        <p14:creationId xmlns:p14="http://schemas.microsoft.com/office/powerpoint/2010/main" val="1356294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/>
              <a:t>하이퍼파라미터</a:t>
            </a:r>
            <a:r>
              <a:rPr lang="en-US" altLang="ko-KR" sz="3600" dirty="0"/>
              <a:t>(</a:t>
            </a:r>
            <a:r>
              <a:rPr lang="en-US" altLang="ko-KR" sz="3600" dirty="0" err="1"/>
              <a:t>Hyperparameter</a:t>
            </a:r>
            <a:r>
              <a:rPr lang="en-US" altLang="ko-KR" sz="3600" dirty="0"/>
              <a:t>)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392461"/>
            <a:ext cx="10407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하이퍼파라미터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모델 최적화 과정을 제어할 수 있는 조절 가능한 매개변수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서로 다른 </a:t>
            </a:r>
            <a:r>
              <a:rPr lang="ko-KR" altLang="en-US" dirty="0" err="1"/>
              <a:t>하이퍼파라미터값은</a:t>
            </a:r>
            <a:r>
              <a:rPr lang="ko-KR" altLang="en-US" dirty="0"/>
              <a:t> 모델 학습과 </a:t>
            </a:r>
            <a:r>
              <a:rPr lang="ko-KR" altLang="en-US" dirty="0" err="1"/>
              <a:t>수렴율</a:t>
            </a:r>
            <a:r>
              <a:rPr lang="en-US" altLang="ko-KR" dirty="0"/>
              <a:t>(convergence rate)</a:t>
            </a:r>
            <a:r>
              <a:rPr lang="ko-KR" altLang="en-US" dirty="0"/>
              <a:t>에 영향을 미칠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학습 시에는 다음과 같은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정의</a:t>
            </a:r>
            <a:r>
              <a:rPr lang="en-US" altLang="ko-KR" dirty="0"/>
              <a:t>: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에폭</a:t>
            </a:r>
            <a:r>
              <a:rPr lang="en-US" altLang="ko-KR" dirty="0"/>
              <a:t>(epoch) </a:t>
            </a:r>
            <a:r>
              <a:rPr lang="ko-KR" altLang="en-US" dirty="0"/>
              <a:t>수 </a:t>
            </a:r>
            <a:r>
              <a:rPr lang="en-US" altLang="ko-KR" dirty="0"/>
              <a:t>: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ko-KR" altLang="en-US" dirty="0" smtClean="0"/>
              <a:t>반복하는 </a:t>
            </a:r>
            <a:r>
              <a:rPr lang="ko-KR" altLang="en-US" dirty="0"/>
              <a:t>횟수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배치 크기</a:t>
            </a:r>
            <a:r>
              <a:rPr lang="en-US" altLang="ko-KR" dirty="0"/>
              <a:t>(batch size) : </a:t>
            </a:r>
            <a:r>
              <a:rPr lang="ko-KR" altLang="en-US" dirty="0"/>
              <a:t>매개변수가 갱신되기 전 신경망을 통해 전파된 데이터 샘플의 수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학습률</a:t>
            </a:r>
            <a:r>
              <a:rPr lang="en-US" altLang="ko-KR" dirty="0"/>
              <a:t>(learning rate) : </a:t>
            </a:r>
            <a:r>
              <a:rPr lang="ko-KR" altLang="en-US" dirty="0"/>
              <a:t>각 배치</a:t>
            </a:r>
            <a:r>
              <a:rPr lang="en-US" altLang="ko-KR" dirty="0"/>
              <a:t>/</a:t>
            </a:r>
            <a:r>
              <a:rPr lang="ko-KR" altLang="en-US" dirty="0" err="1"/>
              <a:t>에폭에서</a:t>
            </a:r>
            <a:r>
              <a:rPr lang="ko-KR" altLang="en-US" dirty="0"/>
              <a:t> 모델의 매개변수를 조절하는 비율</a:t>
            </a:r>
            <a:r>
              <a:rPr lang="en-US" altLang="ko-KR" dirty="0"/>
              <a:t>. </a:t>
            </a:r>
            <a:r>
              <a:rPr lang="ko-KR" altLang="en-US" dirty="0"/>
              <a:t>값이 작을수록 학습 속도가 느려지고</a:t>
            </a:r>
            <a:r>
              <a:rPr lang="en-US" altLang="ko-KR" dirty="0"/>
              <a:t>, </a:t>
            </a:r>
            <a:r>
              <a:rPr lang="ko-KR" altLang="en-US" dirty="0"/>
              <a:t>값이 크면 학습 중 예측할 수 없는 동작 가능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4062466"/>
            <a:ext cx="8867815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22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최적화 단계</a:t>
            </a:r>
            <a:r>
              <a:rPr lang="en-US" altLang="ko-KR" sz="3600" dirty="0"/>
              <a:t>(Optimization Loop)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392461"/>
            <a:ext cx="10407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하이퍼파라미터를</a:t>
            </a:r>
            <a:r>
              <a:rPr lang="ko-KR" altLang="en-US" dirty="0"/>
              <a:t> 설정한 뒤에는 최적화 단계를 통해 모델을 학습하고 최적화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ko-KR" altLang="en-US" dirty="0" err="1"/>
              <a:t>에폭은</a:t>
            </a:r>
            <a:r>
              <a:rPr lang="ko-KR" altLang="en-US" dirty="0"/>
              <a:t> 다음 두 부분으로 구성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학습 단계</a:t>
            </a:r>
            <a:r>
              <a:rPr lang="en-US" altLang="ko-KR" dirty="0"/>
              <a:t>(train loop) : </a:t>
            </a:r>
            <a:r>
              <a:rPr lang="ko-KR" altLang="en-US" dirty="0"/>
              <a:t>학습용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ko-KR" altLang="en-US" dirty="0" smtClean="0"/>
              <a:t>반복하고 </a:t>
            </a:r>
            <a:r>
              <a:rPr lang="ko-KR" altLang="en-US" dirty="0"/>
              <a:t>최적의 매개변수로 수렴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검증</a:t>
            </a:r>
            <a:r>
              <a:rPr lang="en-US" altLang="ko-KR" dirty="0"/>
              <a:t>/</a:t>
            </a:r>
            <a:r>
              <a:rPr lang="ko-KR" altLang="en-US" dirty="0"/>
              <a:t>테스트 단계</a:t>
            </a:r>
            <a:r>
              <a:rPr lang="en-US" altLang="ko-KR" dirty="0"/>
              <a:t>(validation/test loop) : </a:t>
            </a:r>
            <a:r>
              <a:rPr lang="ko-KR" altLang="en-US" dirty="0"/>
              <a:t>모델 성능이 개선되고 있는지를 확인하기 위해 테스트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ko-KR" altLang="en-US" dirty="0" smtClean="0"/>
              <a:t>반복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6479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손실 함수</a:t>
            </a:r>
            <a:r>
              <a:rPr lang="en-US" altLang="ko-KR" sz="3600" dirty="0"/>
              <a:t>(Loss Function)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392461"/>
            <a:ext cx="104073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손실 함수는 획득한 결과와 실제 값 사이의 틀린 정도</a:t>
            </a:r>
            <a:r>
              <a:rPr lang="en-US" altLang="ko-KR" dirty="0"/>
              <a:t>(degree of dissimilarity)</a:t>
            </a:r>
            <a:r>
              <a:rPr lang="ko-KR" altLang="en-US" dirty="0"/>
              <a:t>를 측정하며</a:t>
            </a:r>
            <a:r>
              <a:rPr lang="en-US" altLang="ko-KR" dirty="0"/>
              <a:t>, </a:t>
            </a:r>
            <a:r>
              <a:rPr lang="ko-KR" altLang="en-US" dirty="0"/>
              <a:t>학습 중에 이 값을 최소화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주어진 데이터 샘플을 입력으로 계산한 예측과 정답</a:t>
            </a:r>
            <a:r>
              <a:rPr lang="en-US" altLang="ko-KR" dirty="0"/>
              <a:t>(label)</a:t>
            </a:r>
            <a:r>
              <a:rPr lang="ko-KR" altLang="en-US" dirty="0"/>
              <a:t>을 비교하여 손실</a:t>
            </a:r>
            <a:r>
              <a:rPr lang="en-US" altLang="ko-KR" dirty="0"/>
              <a:t>(loss)</a:t>
            </a:r>
            <a:r>
              <a:rPr lang="ko-KR" altLang="en-US" dirty="0"/>
              <a:t>을 계산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일반적인 손실함수에는 회귀 문제</a:t>
            </a:r>
            <a:r>
              <a:rPr lang="en-US" altLang="ko-KR" dirty="0"/>
              <a:t>(regression task)</a:t>
            </a:r>
            <a:r>
              <a:rPr lang="ko-KR" altLang="en-US" dirty="0"/>
              <a:t>에 사용하는 </a:t>
            </a:r>
            <a:r>
              <a:rPr lang="en-US" altLang="ko-KR" dirty="0" err="1"/>
              <a:t>nn.MSELoss</a:t>
            </a:r>
            <a:r>
              <a:rPr lang="en-US" altLang="ko-KR" dirty="0"/>
              <a:t>(</a:t>
            </a:r>
            <a:r>
              <a:rPr lang="ko-KR" altLang="en-US" dirty="0"/>
              <a:t>평균 제곱 오차</a:t>
            </a:r>
            <a:r>
              <a:rPr lang="en-US" altLang="ko-KR" dirty="0"/>
              <a:t>;Mean Square Error)</a:t>
            </a:r>
            <a:r>
              <a:rPr lang="ko-KR" altLang="en-US" dirty="0"/>
              <a:t>나 분류</a:t>
            </a:r>
            <a:r>
              <a:rPr lang="en-US" altLang="ko-KR" dirty="0"/>
              <a:t>(classification)</a:t>
            </a:r>
            <a:r>
              <a:rPr lang="ko-KR" altLang="en-US" dirty="0"/>
              <a:t>에 사용하는 </a:t>
            </a:r>
            <a:r>
              <a:rPr lang="en-US" altLang="ko-KR" dirty="0" err="1"/>
              <a:t>nn.NLLLoss</a:t>
            </a:r>
            <a:r>
              <a:rPr lang="en-US" altLang="ko-KR" dirty="0"/>
              <a:t>(</a:t>
            </a:r>
            <a:r>
              <a:rPr lang="ko-KR" altLang="en-US" dirty="0"/>
              <a:t>음의 로그 우도</a:t>
            </a:r>
            <a:r>
              <a:rPr lang="en-US" altLang="ko-KR" dirty="0"/>
              <a:t>;Negative Log Likelihood), </a:t>
            </a:r>
            <a:r>
              <a:rPr lang="ko-KR" altLang="en-US" dirty="0"/>
              <a:t>그리고 </a:t>
            </a:r>
            <a:r>
              <a:rPr lang="en-US" altLang="ko-KR" dirty="0" err="1"/>
              <a:t>nn.LogSoftmax</a:t>
            </a:r>
            <a:r>
              <a:rPr lang="ko-KR" altLang="en-US" dirty="0"/>
              <a:t>와 </a:t>
            </a:r>
            <a:r>
              <a:rPr lang="en-US" altLang="ko-KR" dirty="0" err="1"/>
              <a:t>nn.NLLLoss</a:t>
            </a:r>
            <a:r>
              <a:rPr lang="ko-KR" altLang="en-US" dirty="0"/>
              <a:t>를 합친 </a:t>
            </a:r>
            <a:r>
              <a:rPr lang="en-US" altLang="ko-KR" dirty="0" err="1"/>
              <a:t>nn.CrossEntropyLoss</a:t>
            </a:r>
            <a:r>
              <a:rPr lang="en-US" altLang="ko-KR" dirty="0"/>
              <a:t> </a:t>
            </a:r>
            <a:r>
              <a:rPr lang="ko-KR" altLang="en-US" dirty="0"/>
              <a:t>등이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여기서는 모델의 출력 </a:t>
            </a:r>
            <a:r>
              <a:rPr lang="ko-KR" altLang="en-US" dirty="0" err="1"/>
              <a:t>로짓</a:t>
            </a:r>
            <a:r>
              <a:rPr lang="en-US" altLang="ko-KR" dirty="0"/>
              <a:t>(logit)</a:t>
            </a:r>
            <a:r>
              <a:rPr lang="ko-KR" altLang="en-US" dirty="0"/>
              <a:t>을 </a:t>
            </a:r>
            <a:r>
              <a:rPr lang="en-US" altLang="ko-KR" dirty="0" err="1"/>
              <a:t>nn.CrossEntropyLoss</a:t>
            </a:r>
            <a:r>
              <a:rPr lang="ko-KR" altLang="en-US" dirty="0"/>
              <a:t>에 전달하여 </a:t>
            </a:r>
            <a:r>
              <a:rPr lang="en-US" altLang="ko-KR" dirty="0"/>
              <a:t>logit</a:t>
            </a:r>
            <a:r>
              <a:rPr lang="ko-KR" altLang="en-US" dirty="0"/>
              <a:t>을 정규화하고 예측 오류를 계산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4343923"/>
            <a:ext cx="9007774" cy="8573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558" y="5437249"/>
            <a:ext cx="351521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02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/>
              <a:t>옵티마이저</a:t>
            </a:r>
            <a:r>
              <a:rPr lang="en-US" altLang="ko-KR" sz="3600" dirty="0"/>
              <a:t>(Optimizer)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392461"/>
            <a:ext cx="104073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최적화 </a:t>
            </a:r>
            <a:r>
              <a:rPr lang="en-US" altLang="ko-KR" dirty="0"/>
              <a:t>:</a:t>
            </a:r>
            <a:r>
              <a:rPr lang="ko-KR" altLang="en-US" dirty="0"/>
              <a:t> 각 학습 단계에서 모델의 오류를 줄이기 위해 모델 매개변수를 조정하는 과정</a:t>
            </a:r>
            <a:r>
              <a:rPr lang="en-US" altLang="ko-K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여기서는 </a:t>
            </a:r>
            <a:r>
              <a:rPr lang="en-US" altLang="ko-KR" dirty="0"/>
              <a:t>SGD(</a:t>
            </a:r>
            <a:r>
              <a:rPr lang="ko-KR" altLang="en-US" dirty="0"/>
              <a:t>확률적 </a:t>
            </a:r>
            <a:r>
              <a:rPr lang="ko-KR" altLang="en-US" dirty="0" err="1"/>
              <a:t>경사하강법</a:t>
            </a:r>
            <a:r>
              <a:rPr lang="en-US" altLang="ko-KR" dirty="0"/>
              <a:t>;Stochastic Gradient Descent) </a:t>
            </a:r>
            <a:r>
              <a:rPr lang="ko-KR" altLang="en-US" dirty="0" err="1"/>
              <a:t>옵티마이저를</a:t>
            </a:r>
            <a:r>
              <a:rPr lang="ko-KR" altLang="en-US" dirty="0"/>
              <a:t>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학습하려는 모델의 매개변수와 </a:t>
            </a:r>
            <a:r>
              <a:rPr lang="ko-KR" altLang="en-US" dirty="0" err="1"/>
              <a:t>학습률</a:t>
            </a:r>
            <a:r>
              <a:rPr lang="en-US" altLang="ko-KR" dirty="0"/>
              <a:t>(learning rate)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등록하여 </a:t>
            </a:r>
            <a:r>
              <a:rPr lang="ko-KR" altLang="en-US" dirty="0" err="1"/>
              <a:t>옵티마이저를</a:t>
            </a:r>
            <a:r>
              <a:rPr lang="ko-KR" altLang="en-US" dirty="0"/>
              <a:t> 초기화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학습 단계에서 최적화 단계</a:t>
            </a:r>
            <a:r>
              <a:rPr lang="en-US" altLang="ko-KR" dirty="0"/>
              <a:t> :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optimizer.zero_grad</a:t>
            </a:r>
            <a:r>
              <a:rPr lang="en-US" altLang="ko-KR" dirty="0"/>
              <a:t>()</a:t>
            </a:r>
            <a:r>
              <a:rPr lang="ko-KR" altLang="en-US" dirty="0"/>
              <a:t>를 호출하여 모델 매개변수의 변화도를 재설정</a:t>
            </a:r>
            <a:r>
              <a:rPr lang="en-US" altLang="ko-KR" dirty="0"/>
              <a:t>. </a:t>
            </a:r>
            <a:r>
              <a:rPr lang="ko-KR" altLang="en-US" dirty="0"/>
              <a:t>기본적으로 </a:t>
            </a:r>
            <a:r>
              <a:rPr lang="ko-KR" altLang="en-US" dirty="0" err="1"/>
              <a:t>변화도는</a:t>
            </a:r>
            <a:r>
              <a:rPr lang="ko-KR" altLang="en-US" dirty="0"/>
              <a:t> 더해지기 때문에 중복 계산을 막기 위해 반복할 때마다 명시적으로 </a:t>
            </a:r>
            <a:r>
              <a:rPr lang="en-US" altLang="ko-KR" dirty="0"/>
              <a:t>0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 smtClean="0"/>
              <a:t>loss.backward</a:t>
            </a:r>
            <a:r>
              <a:rPr lang="en-US" altLang="ko-KR" dirty="0" smtClean="0"/>
              <a:t>()</a:t>
            </a:r>
            <a:r>
              <a:rPr lang="ko-KR" altLang="en-US" dirty="0"/>
              <a:t>를 호출하여 예측 손실</a:t>
            </a:r>
            <a:r>
              <a:rPr lang="en-US" altLang="ko-KR" dirty="0"/>
              <a:t>(prediction loss)</a:t>
            </a:r>
            <a:r>
              <a:rPr lang="ko-KR" altLang="en-US" dirty="0"/>
              <a:t>을 </a:t>
            </a:r>
            <a:r>
              <a:rPr lang="ko-KR" altLang="en-US" dirty="0" err="1"/>
              <a:t>역전파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err="1"/>
              <a:t>변화도를</a:t>
            </a:r>
            <a:r>
              <a:rPr lang="ko-KR" altLang="en-US" dirty="0"/>
              <a:t> 계산한 뒤에는 </a:t>
            </a:r>
            <a:r>
              <a:rPr lang="en-US" altLang="ko-KR" dirty="0" err="1"/>
              <a:t>optimizer.step</a:t>
            </a:r>
            <a:r>
              <a:rPr lang="en-US" altLang="ko-KR" dirty="0"/>
              <a:t>()</a:t>
            </a:r>
            <a:r>
              <a:rPr lang="ko-KR" altLang="en-US" dirty="0"/>
              <a:t>을 호출하여 </a:t>
            </a:r>
            <a:r>
              <a:rPr lang="ko-KR" altLang="en-US" dirty="0" err="1"/>
              <a:t>역전파</a:t>
            </a:r>
            <a:r>
              <a:rPr lang="ko-KR" altLang="en-US" dirty="0"/>
              <a:t> 단계에서 수집된 변화도로 매개변수를 조정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518835"/>
            <a:ext cx="9325016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28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전체 구현 </a:t>
            </a:r>
            <a:r>
              <a:rPr lang="en-US" altLang="ko-KR" sz="3600" dirty="0"/>
              <a:t>– Train Loop</a:t>
            </a:r>
            <a:endParaRPr 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15" y="1761694"/>
            <a:ext cx="9751596" cy="399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25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전체 구현 </a:t>
            </a:r>
            <a:r>
              <a:rPr lang="en-US" altLang="ko-KR" sz="3600" dirty="0"/>
              <a:t>– Test Loop</a:t>
            </a:r>
            <a:endParaRPr lang="en-US" sz="3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15" y="1761695"/>
            <a:ext cx="9882431" cy="3622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5284A5-3935-34A5-A6E2-09856586B26A}"/>
              </a:ext>
            </a:extLst>
          </p:cNvPr>
          <p:cNvSpPr txBox="1"/>
          <p:nvPr/>
        </p:nvSpPr>
        <p:spPr>
          <a:xfrm>
            <a:off x="5821136" y="2739330"/>
            <a:ext cx="4620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성능 측정시에는 역전파를 하지 않기 때문에 </a:t>
            </a:r>
            <a:r>
              <a:rPr lang="en-US" altLang="ko-KR" dirty="0" err="1"/>
              <a:t>no_grad</a:t>
            </a:r>
            <a:r>
              <a:rPr lang="ko-KR" altLang="en-US" dirty="0"/>
              <a:t>를 사용하여 메모리를 아낀다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379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전체 구현 </a:t>
            </a:r>
            <a:endParaRPr 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15" y="1761695"/>
            <a:ext cx="9635293" cy="276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60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전체 구현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097279" y="1317813"/>
            <a:ext cx="1040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Out: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70" y="1250929"/>
            <a:ext cx="2781688" cy="4934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8949" y="3348916"/>
            <a:ext cx="40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56" y="1250929"/>
            <a:ext cx="2829320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7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378"/>
            <a:ext cx="2993967" cy="6324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텐서</a:t>
            </a:r>
            <a:r>
              <a:rPr lang="en-US" altLang="ko-KR" dirty="0"/>
              <a:t>(Tensor)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4206" y="1024531"/>
            <a:ext cx="99918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 err="1"/>
              <a:t>랜덤값</a:t>
            </a:r>
            <a:r>
              <a:rPr lang="ko-KR" altLang="en-US" b="1" dirty="0"/>
              <a:t> 또는 </a:t>
            </a:r>
            <a:r>
              <a:rPr lang="ko-KR" altLang="en-US" b="1" dirty="0" err="1"/>
              <a:t>상수값</a:t>
            </a:r>
            <a:r>
              <a:rPr lang="ko-KR" altLang="en-US" b="1" dirty="0"/>
              <a:t> 사용</a:t>
            </a:r>
            <a:endParaRPr lang="en-US" altLang="ko-KR" b="1" dirty="0"/>
          </a:p>
          <a:p>
            <a:r>
              <a:rPr lang="en-US" altLang="ko-KR" dirty="0"/>
              <a:t>shape </a:t>
            </a:r>
            <a:r>
              <a:rPr lang="ko-KR" altLang="en-US" dirty="0"/>
              <a:t>는 </a:t>
            </a:r>
            <a:r>
              <a:rPr lang="ko-KR" altLang="en-US" dirty="0" err="1"/>
              <a:t>텐서의</a:t>
            </a:r>
            <a:r>
              <a:rPr lang="ko-KR" altLang="en-US" dirty="0"/>
              <a:t> 차원</a:t>
            </a:r>
            <a:r>
              <a:rPr lang="en-US" altLang="ko-KR" dirty="0"/>
              <a:t>(dimension)</a:t>
            </a:r>
            <a:r>
              <a:rPr lang="ko-KR" altLang="en-US" dirty="0"/>
              <a:t>을 나타내는 </a:t>
            </a:r>
            <a:r>
              <a:rPr lang="ko-KR" altLang="en-US" dirty="0" err="1"/>
              <a:t>튜플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6" y="1670862"/>
            <a:ext cx="8449854" cy="20481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235" y="3993340"/>
            <a:ext cx="7766825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706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1281"/>
            <a:ext cx="12191979" cy="68567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677" y="2522220"/>
            <a:ext cx="103193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5" dirty="0">
                <a:solidFill>
                  <a:srgbClr val="FFFFFF"/>
                </a:solidFill>
              </a:rPr>
              <a:t>Save</a:t>
            </a:r>
            <a:r>
              <a:rPr sz="8000" spc="-20" dirty="0">
                <a:solidFill>
                  <a:srgbClr val="FFFFFF"/>
                </a:solidFill>
              </a:rPr>
              <a:t> </a:t>
            </a:r>
            <a:r>
              <a:rPr sz="8000" dirty="0">
                <a:solidFill>
                  <a:srgbClr val="FFFFFF"/>
                </a:solidFill>
              </a:rPr>
              <a:t>and</a:t>
            </a:r>
            <a:r>
              <a:rPr sz="8000" spc="-5" dirty="0">
                <a:solidFill>
                  <a:srgbClr val="FFFFFF"/>
                </a:solidFill>
              </a:rPr>
              <a:t> </a:t>
            </a:r>
            <a:r>
              <a:rPr sz="8000" dirty="0">
                <a:solidFill>
                  <a:srgbClr val="FFFFFF"/>
                </a:solidFill>
              </a:rPr>
              <a:t>Load</a:t>
            </a:r>
            <a:r>
              <a:rPr sz="8000" spc="-10" dirty="0">
                <a:solidFill>
                  <a:srgbClr val="FFFFFF"/>
                </a:solidFill>
              </a:rPr>
              <a:t> </a:t>
            </a:r>
            <a:r>
              <a:rPr sz="8000" dirty="0">
                <a:solidFill>
                  <a:srgbClr val="FFFFFF"/>
                </a:solidFill>
              </a:rPr>
              <a:t>the</a:t>
            </a:r>
            <a:r>
              <a:rPr sz="8000" spc="-5" dirty="0">
                <a:solidFill>
                  <a:srgbClr val="FFFFFF"/>
                </a:solidFill>
              </a:rPr>
              <a:t> </a:t>
            </a:r>
            <a:r>
              <a:rPr sz="8000" dirty="0">
                <a:solidFill>
                  <a:srgbClr val="FFFFFF"/>
                </a:solidFill>
              </a:rPr>
              <a:t>Model</a:t>
            </a:r>
            <a:endParaRPr sz="8000"/>
          </a:p>
        </p:txBody>
      </p:sp>
    </p:spTree>
    <p:extLst>
      <p:ext uri="{BB962C8B-B14F-4D97-AF65-F5344CB8AC3E}">
        <p14:creationId xmlns:p14="http://schemas.microsoft.com/office/powerpoint/2010/main" val="2849593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모델 저장하고 불러오기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2848038"/>
            <a:ext cx="104073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 가중치 저장하고 불러오기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모델은 학습한 매개변수를 </a:t>
            </a:r>
            <a:r>
              <a:rPr lang="en-US" altLang="ko-KR" dirty="0" err="1"/>
              <a:t>state_dict</a:t>
            </a:r>
            <a:r>
              <a:rPr lang="ko-KR" altLang="en-US" dirty="0"/>
              <a:t>라고 불리는 내부 상태 사전</a:t>
            </a:r>
            <a:r>
              <a:rPr lang="en-US" altLang="ko-KR" dirty="0"/>
              <a:t>(internal state dictionary)</a:t>
            </a:r>
            <a:r>
              <a:rPr lang="ko-KR" altLang="en-US" dirty="0"/>
              <a:t>에 저장</a:t>
            </a:r>
            <a:r>
              <a:rPr lang="en-US" altLang="ko-KR" dirty="0"/>
              <a:t>. </a:t>
            </a:r>
            <a:r>
              <a:rPr lang="ko-KR" altLang="en-US" dirty="0"/>
              <a:t>이 상태 값들은 </a:t>
            </a:r>
            <a:r>
              <a:rPr lang="en-US" altLang="ko-KR" dirty="0" err="1"/>
              <a:t>torch.save</a:t>
            </a:r>
            <a:r>
              <a:rPr lang="en-US" altLang="ko-KR" dirty="0"/>
              <a:t> </a:t>
            </a:r>
            <a:r>
              <a:rPr lang="ko-KR" altLang="en-US" dirty="0"/>
              <a:t>메소드를 사용하여 저장할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모델 가중치를 불러오기 위해서는</a:t>
            </a:r>
            <a:r>
              <a:rPr lang="en-US" altLang="ko-KR" dirty="0"/>
              <a:t>, </a:t>
            </a:r>
            <a:r>
              <a:rPr lang="ko-KR" altLang="en-US" dirty="0"/>
              <a:t>먼저 동일한 모델의 인스턴스를 생성한 다음에 </a:t>
            </a:r>
            <a:r>
              <a:rPr lang="en-US" altLang="ko-KR" dirty="0" err="1"/>
              <a:t>load_state_dict</a:t>
            </a:r>
            <a:r>
              <a:rPr lang="en-US" altLang="ko-KR" dirty="0"/>
              <a:t>() </a:t>
            </a:r>
            <a:r>
              <a:rPr lang="ko-KR" altLang="en-US" dirty="0"/>
              <a:t>메소드를 사용하여 매개변수들을 불러온다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638239"/>
            <a:ext cx="8886476" cy="838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911261"/>
            <a:ext cx="8886476" cy="8002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5551734"/>
            <a:ext cx="8886476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929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모델 저장하고 불러오기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1271166"/>
            <a:ext cx="104073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모델의 형태를 포함하여 저장하고 불러오기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모델의 가중치를 불러올 때</a:t>
            </a:r>
            <a:r>
              <a:rPr lang="en-US" altLang="ko-KR" dirty="0"/>
              <a:t>, </a:t>
            </a:r>
            <a:r>
              <a:rPr lang="ko-KR" altLang="en-US" dirty="0"/>
              <a:t>신경망의 구조를 정의하기 위해 모델 클래스를 먼저 생성해야 했다</a:t>
            </a:r>
            <a:r>
              <a:rPr lang="en-US" altLang="ko-KR" dirty="0"/>
              <a:t>. </a:t>
            </a:r>
            <a:r>
              <a:rPr lang="ko-KR" altLang="en-US" dirty="0"/>
              <a:t>이 클래스의 구조를 모델과 함께 저장하고 싶으면 </a:t>
            </a:r>
            <a:r>
              <a:rPr lang="en-US" altLang="ko-KR" dirty="0" err="1"/>
              <a:t>model.state_dict</a:t>
            </a:r>
            <a:r>
              <a:rPr lang="en-US" altLang="ko-KR" dirty="0"/>
              <a:t>()</a:t>
            </a:r>
            <a:r>
              <a:rPr lang="ko-KR" altLang="en-US" dirty="0"/>
              <a:t>가 아닌 </a:t>
            </a:r>
            <a:r>
              <a:rPr lang="en-US" altLang="ko-KR" dirty="0"/>
              <a:t>model</a:t>
            </a:r>
            <a:r>
              <a:rPr lang="ko-KR" altLang="en-US" dirty="0"/>
              <a:t>을 저장 함수에 전달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다음과 같이 모델을 불러온다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8" y="2368983"/>
            <a:ext cx="9446313" cy="6858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7" y="3957499"/>
            <a:ext cx="9446313" cy="6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51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" y="1281"/>
            <a:ext cx="12191979" cy="68567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1677" y="2522220"/>
            <a:ext cx="1031938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dirty="0">
                <a:solidFill>
                  <a:schemeClr val="bg1"/>
                </a:solidFill>
              </a:rPr>
              <a:t>TRAINING A CLASSIFIER</a:t>
            </a:r>
            <a:endParaRPr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233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 and </a:t>
            </a:r>
            <a:r>
              <a:rPr lang="en-US" sz="3600" dirty="0" err="1"/>
              <a:t>DataLoader</a:t>
            </a:r>
            <a:endParaRPr 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54" y="884427"/>
            <a:ext cx="8125959" cy="597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98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 and </a:t>
            </a:r>
            <a:r>
              <a:rPr lang="en-US" sz="3600" dirty="0" err="1"/>
              <a:t>DataLoader</a:t>
            </a:r>
            <a:endParaRPr 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" y="884427"/>
            <a:ext cx="8125959" cy="59735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0409" y="933376"/>
            <a:ext cx="8116627" cy="1912462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1078" y="3573625"/>
            <a:ext cx="8125959" cy="3284375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36366" y="2234429"/>
            <a:ext cx="38561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transforms.Compose</a:t>
            </a:r>
            <a:r>
              <a:rPr lang="en-US" dirty="0"/>
              <a:t> : </a:t>
            </a:r>
            <a:r>
              <a:rPr lang="ko-KR" altLang="en-US" dirty="0"/>
              <a:t>여러 단계로 변환해야 하는 경우</a:t>
            </a:r>
            <a:r>
              <a:rPr lang="en-US" altLang="ko-KR" dirty="0"/>
              <a:t>, Compose</a:t>
            </a:r>
            <a:r>
              <a:rPr lang="ko-KR" altLang="en-US" dirty="0"/>
              <a:t>를 통해 여러 단계를 묶음</a:t>
            </a:r>
            <a:r>
              <a:rPr lang="en-US" altLang="ko-KR" dirty="0"/>
              <a:t>.</a:t>
            </a:r>
          </a:p>
          <a:p>
            <a:r>
              <a:rPr lang="en-US" dirty="0" err="1"/>
              <a:t>transforms.ToTensor</a:t>
            </a:r>
            <a:r>
              <a:rPr lang="en-US" dirty="0"/>
              <a:t>() : </a:t>
            </a:r>
            <a:r>
              <a:rPr lang="ko-KR" altLang="en-US" dirty="0"/>
              <a:t>데이터를 </a:t>
            </a:r>
            <a:r>
              <a:rPr lang="en-US" altLang="ko-KR" dirty="0"/>
              <a:t>tensor</a:t>
            </a:r>
            <a:r>
              <a:rPr lang="ko-KR" altLang="en-US" dirty="0"/>
              <a:t>로 바꿈</a:t>
            </a:r>
            <a:r>
              <a:rPr lang="en-US" altLang="ko-KR" dirty="0"/>
              <a:t>.</a:t>
            </a:r>
          </a:p>
          <a:p>
            <a:r>
              <a:rPr lang="en-US" dirty="0" err="1"/>
              <a:t>transforms.Normalize</a:t>
            </a:r>
            <a:r>
              <a:rPr lang="en-US" dirty="0"/>
              <a:t>(mean, </a:t>
            </a:r>
            <a:r>
              <a:rPr lang="en-US" dirty="0" err="1"/>
              <a:t>std</a:t>
            </a:r>
            <a:r>
              <a:rPr lang="en-US" dirty="0"/>
              <a:t>, </a:t>
            </a:r>
            <a:r>
              <a:rPr lang="en-US" dirty="0" err="1"/>
              <a:t>inplace</a:t>
            </a:r>
            <a:r>
              <a:rPr lang="en-US" dirty="0"/>
              <a:t>=False) : </a:t>
            </a:r>
            <a:r>
              <a:rPr lang="ko-KR" altLang="en-US" dirty="0"/>
              <a:t>정규화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9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 and </a:t>
            </a:r>
            <a:r>
              <a:rPr lang="en-US" sz="3600" dirty="0" err="1"/>
              <a:t>DataLoader</a:t>
            </a:r>
            <a:endParaRPr 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" y="884427"/>
            <a:ext cx="8125959" cy="59735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0409" y="933375"/>
            <a:ext cx="8116627" cy="2677571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1078" y="4432041"/>
            <a:ext cx="8125959" cy="2425959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27036" y="3698328"/>
            <a:ext cx="3856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datasets.FashionMNIST</a:t>
            </a:r>
            <a:r>
              <a:rPr lang="en-US" dirty="0"/>
              <a:t>(root, train, transform, download)</a:t>
            </a:r>
          </a:p>
        </p:txBody>
      </p:sp>
    </p:spTree>
    <p:extLst>
      <p:ext uri="{BB962C8B-B14F-4D97-AF65-F5344CB8AC3E}">
        <p14:creationId xmlns:p14="http://schemas.microsoft.com/office/powerpoint/2010/main" val="2769310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 and </a:t>
            </a:r>
            <a:r>
              <a:rPr lang="en-US" sz="3600" dirty="0" err="1"/>
              <a:t>DataLoader</a:t>
            </a:r>
            <a:endParaRPr 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" y="884427"/>
            <a:ext cx="8125959" cy="59735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0409" y="933376"/>
            <a:ext cx="8116627" cy="3332378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1078" y="5178490"/>
            <a:ext cx="8125959" cy="1679510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27036" y="4537456"/>
            <a:ext cx="3856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DataLoader</a:t>
            </a:r>
            <a:r>
              <a:rPr lang="ko-KR" altLang="en-US" dirty="0"/>
              <a:t>를 통해 데이터를 준비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num_workers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학습 도중 </a:t>
            </a:r>
            <a:r>
              <a:rPr lang="en-US" altLang="ko-KR" dirty="0"/>
              <a:t>CPU</a:t>
            </a:r>
            <a:r>
              <a:rPr lang="ko-KR" altLang="en-US" dirty="0"/>
              <a:t>의 작업을 몇 개의 코어를 사용해서 진행할지에 대한 설정 파라미터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21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 and </a:t>
            </a:r>
            <a:r>
              <a:rPr lang="en-US" sz="3600" dirty="0" err="1"/>
              <a:t>DataLoader</a:t>
            </a:r>
            <a:endParaRPr 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" y="884427"/>
            <a:ext cx="8125959" cy="597357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10409" y="933376"/>
            <a:ext cx="8116627" cy="4254444"/>
          </a:xfrm>
          <a:prstGeom prst="rect">
            <a:avLst/>
          </a:prstGeom>
          <a:solidFill>
            <a:schemeClr val="bg1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27036" y="5647797"/>
            <a:ext cx="385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분류 </a:t>
            </a:r>
            <a:r>
              <a:rPr lang="en-US" altLang="ko-KR" dirty="0"/>
              <a:t>label </a:t>
            </a:r>
            <a:r>
              <a:rPr lang="ko-KR" altLang="en-US" dirty="0"/>
              <a:t>정의</a:t>
            </a:r>
            <a:r>
              <a:rPr lang="en-US" altLang="ko-KR" dirty="0"/>
              <a:t> </a:t>
            </a:r>
            <a:r>
              <a:rPr lang="ko-KR" altLang="en-US" dirty="0"/>
              <a:t>및 각 객체 개수 확인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61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Dataset and </a:t>
            </a:r>
            <a:r>
              <a:rPr lang="en-US" sz="3600" dirty="0" err="1"/>
              <a:t>DataLoader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097279" y="1271166"/>
            <a:ext cx="1040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Out: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657015"/>
            <a:ext cx="4389959" cy="75028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97279" y="1657015"/>
            <a:ext cx="4389959" cy="750283"/>
          </a:xfrm>
          <a:prstGeom prst="rect">
            <a:avLst/>
          </a:prstGeom>
          <a:solidFill>
            <a:srgbClr val="FFD1D1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378"/>
            <a:ext cx="5521036" cy="6324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텐서의</a:t>
            </a:r>
            <a:r>
              <a:rPr lang="ko-KR" altLang="en-US" dirty="0"/>
              <a:t> 속성</a:t>
            </a:r>
            <a:r>
              <a:rPr lang="en-US" altLang="ko-KR" dirty="0"/>
              <a:t>(Attribute)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429789"/>
            <a:ext cx="99918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텐서의</a:t>
            </a:r>
            <a:r>
              <a:rPr lang="ko-KR" altLang="en-US" dirty="0"/>
              <a:t> 속성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텐서의</a:t>
            </a:r>
            <a:r>
              <a:rPr lang="ko-KR" altLang="en-US" dirty="0"/>
              <a:t> 모양</a:t>
            </a:r>
            <a:r>
              <a:rPr lang="en-US" altLang="ko-KR" dirty="0"/>
              <a:t>(shape), </a:t>
            </a:r>
            <a:r>
              <a:rPr lang="ko-KR" altLang="en-US" dirty="0" err="1"/>
              <a:t>자료형</a:t>
            </a:r>
            <a:r>
              <a:rPr lang="en-US" altLang="ko-KR" dirty="0"/>
              <a:t>(datatype), </a:t>
            </a:r>
            <a:r>
              <a:rPr lang="ko-KR" altLang="en-US" dirty="0"/>
              <a:t>어느 장치에 저장되는지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99121"/>
            <a:ext cx="8440328" cy="14670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54" y="4015112"/>
            <a:ext cx="8449854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818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Model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83" y="1030780"/>
            <a:ext cx="8314829" cy="54585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731" y="1694361"/>
            <a:ext cx="4973738" cy="413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111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Loss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79" y="1271166"/>
            <a:ext cx="1040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손실함수로</a:t>
            </a:r>
            <a:r>
              <a:rPr lang="ko-KR" altLang="en-US" dirty="0"/>
              <a:t> </a:t>
            </a:r>
            <a:r>
              <a:rPr lang="en-US" altLang="ko-KR" dirty="0" err="1"/>
              <a:t>CrossEntropyloss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880884"/>
            <a:ext cx="9063758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81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Optimizer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79" y="1271166"/>
            <a:ext cx="1040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SGD</a:t>
            </a:r>
            <a:r>
              <a:rPr lang="ko-KR" altLang="en-US" dirty="0" err="1"/>
              <a:t>옵티마이저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880884"/>
            <a:ext cx="9063758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049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The Training Loop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20" y="1030780"/>
            <a:ext cx="7639547" cy="58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022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Per-Epoch Activity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062" y="1030780"/>
            <a:ext cx="6887045" cy="55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97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198" y="398378"/>
            <a:ext cx="10825067" cy="63240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Per-Epoch Activity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01" y="1030780"/>
            <a:ext cx="7097115" cy="4858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01" y="1731352"/>
            <a:ext cx="9713830" cy="48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145"/>
            <a:ext cx="5521325" cy="63246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텐서</a:t>
            </a:r>
            <a:r>
              <a:rPr lang="ko-KR" altLang="en-US" dirty="0"/>
              <a:t> 연산</a:t>
            </a:r>
            <a:r>
              <a:rPr lang="en-US" altLang="ko-KR" dirty="0"/>
              <a:t>(Operation)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430020"/>
            <a:ext cx="9992360" cy="23069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기본적으로 텐서는 </a:t>
            </a:r>
            <a:r>
              <a:rPr lang="en-US" altLang="ko-KR"/>
              <a:t>CPU</a:t>
            </a:r>
            <a:r>
              <a:rPr lang="ko-KR" altLang="en-US"/>
              <a:t>에 생성</a:t>
            </a:r>
            <a:r>
              <a:rPr lang="en-US" altLang="ko-KR"/>
              <a:t>. 각 연산들은 CPU보다 빠른 GPU에서 실행할 수 있다.</a:t>
            </a:r>
            <a:endParaRPr lang="ko-KR" altLang="en-US"/>
          </a:p>
          <a:p>
            <a:pPr marL="0" indent="0" latinLnBrk="0">
              <a:buFontTx/>
              <a:buNone/>
            </a:pPr>
            <a:r>
              <a:rPr lang="en-US"/>
              <a:t>.to </a:t>
            </a:r>
            <a:r>
              <a:rPr lang="ko-KR" altLang="en-US"/>
              <a:t>메소드를 사용하면 </a:t>
            </a:r>
            <a:r>
              <a:rPr lang="en-US" altLang="ko-KR"/>
              <a:t>(GPU</a:t>
            </a:r>
            <a:r>
              <a:rPr lang="ko-KR" altLang="en-US"/>
              <a:t>의 가용성을 확인한 뒤</a:t>
            </a:r>
            <a:r>
              <a:rPr lang="en-US" altLang="ko-KR"/>
              <a:t>) GPU</a:t>
            </a:r>
            <a:r>
              <a:rPr lang="ko-KR" altLang="en-US"/>
              <a:t>로 텐서를 명시적으로 이동</a:t>
            </a:r>
            <a:r>
              <a:rPr lang="en-US" altLang="ko-KR"/>
              <a:t> </a:t>
            </a: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  <a:p>
            <a:pPr marL="0" indent="0" latinLnBrk="0">
              <a:buFontTx/>
              <a:buNone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65350"/>
            <a:ext cx="843089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1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98378"/>
            <a:ext cx="5521036" cy="63240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텐서</a:t>
            </a:r>
            <a:r>
              <a:rPr lang="ko-KR" altLang="en-US" dirty="0"/>
              <a:t> 연산</a:t>
            </a:r>
            <a:r>
              <a:rPr lang="en-US" altLang="ko-KR" dirty="0"/>
              <a:t>(Operation)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97280" y="1429789"/>
            <a:ext cx="99918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NumPy</a:t>
            </a:r>
            <a:r>
              <a:rPr lang="ko-KR" altLang="en-US" b="1" dirty="0"/>
              <a:t>식의 표준 인덱싱과 </a:t>
            </a:r>
            <a:r>
              <a:rPr lang="ko-KR" altLang="en-US" b="1" dirty="0" err="1"/>
              <a:t>슬라이싱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Out:</a:t>
            </a:r>
          </a:p>
          <a:p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91447"/>
            <a:ext cx="8430802" cy="1695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478520"/>
            <a:ext cx="8440328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25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Pages>72</Pages>
  <Words>1915</Words>
  <Characters>0</Characters>
  <Application>Microsoft Office PowerPoint</Application>
  <DocSecurity>0</DocSecurity>
  <PresentationFormat>와이드스크린</PresentationFormat>
  <Lines>0</Lines>
  <Paragraphs>442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75</vt:i4>
      </vt:variant>
    </vt:vector>
  </HeadingPairs>
  <TitlesOfParts>
    <vt:vector size="87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Office Theme</vt:lpstr>
      <vt:lpstr>1_Office Theme</vt:lpstr>
      <vt:lpstr>2_Office Theme</vt:lpstr>
      <vt:lpstr>3_Office Theme</vt:lpstr>
      <vt:lpstr>4_Office Theme</vt:lpstr>
      <vt:lpstr>PowerPoint 프레젠테이션</vt:lpstr>
      <vt:lpstr>Tensors</vt:lpstr>
      <vt:lpstr>텐서(Tensor)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Datasets &amp; DataLoaders</vt:lpstr>
      <vt:lpstr>Fashion-MNIST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Neural Network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AUTOMATIC DIFFERENTIATION WITH TORCH.AUTOGRAD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Optimizing Model Params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Save and Load the Model</vt:lpstr>
      <vt:lpstr>PowerPoint 프레젠테이션</vt:lpstr>
      <vt:lpstr>PowerPoint 프레젠테이션</vt:lpstr>
      <vt:lpstr>TRAINING A CLASSIFIER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416-22</dc:creator>
  <cp:lastModifiedBy>416-22</cp:lastModifiedBy>
  <cp:revision>18</cp:revision>
  <dcterms:modified xsi:type="dcterms:W3CDTF">2023-01-16T03:59:26Z</dcterms:modified>
</cp:coreProperties>
</file>